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97" r:id="rId2"/>
    <p:sldId id="298" r:id="rId3"/>
    <p:sldId id="299" r:id="rId4"/>
    <p:sldId id="300" r:id="rId5"/>
    <p:sldId id="302" r:id="rId6"/>
    <p:sldId id="304" r:id="rId7"/>
    <p:sldId id="303" r:id="rId8"/>
    <p:sldId id="305" r:id="rId9"/>
    <p:sldId id="306" r:id="rId10"/>
    <p:sldId id="307" r:id="rId11"/>
    <p:sldId id="308" r:id="rId12"/>
    <p:sldId id="309" r:id="rId13"/>
    <p:sldId id="313" r:id="rId14"/>
    <p:sldId id="310" r:id="rId15"/>
    <p:sldId id="311" r:id="rId16"/>
    <p:sldId id="312" r:id="rId17"/>
    <p:sldId id="301" r:id="rId18"/>
  </p:sldIdLst>
  <p:sldSz cx="9144000" cy="5143500" type="screen16x9"/>
  <p:notesSz cx="6858000" cy="9144000"/>
  <p:embeddedFontLst>
    <p:embeddedFont>
      <p:font typeface="Raleway Black" charset="0"/>
      <p:bold r:id="rId20"/>
      <p:boldItalic r:id="rId21"/>
    </p:embeddedFont>
    <p:embeddedFont>
      <p:font typeface="Oswald" charset="0"/>
      <p:regular r:id="rId22"/>
      <p:bold r:id="rId23"/>
    </p:embeddedFont>
    <p:embeddedFont>
      <p:font typeface="Open Sans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D09A68A-2C91-4E5A-89BA-ABC7101DE2AE}">
  <a:tblStyle styleId="{CD09A68A-2C91-4E5A-89BA-ABC7101DE2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-658" y="-58"/>
      </p:cViewPr>
      <p:guideLst>
        <p:guide orient="horz" pos="2723"/>
        <p:guide pos="538"/>
        <p:guide pos="52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78227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0" r:id="rId4"/>
    <p:sldLayoutId id="214748367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1710596" y="528325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i="1" dirty="0" smtClean="0"/>
              <a:t>OBRADA TRANSAKCIJA, PLANOVI IZVRŠAVANJA TRANSAKCIJA, IZOLACIJA I ZAKLJUČAVANJE</a:t>
            </a:r>
            <a:r>
              <a:rPr lang="sr-Latn-RS" sz="4000" i="1" dirty="0" smtClean="0"/>
              <a:t> KOD ORACLE DBMS-A</a:t>
            </a:r>
            <a:endParaRPr lang="sr-Latn-RS" sz="4000" i="1" dirty="0">
              <a:solidFill>
                <a:schemeClr val="accent2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0" y="1970834"/>
            <a:ext cx="1740512" cy="91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Profesor</a:t>
            </a:r>
            <a:r>
              <a:rPr lang="sr-Latn-RS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:</a:t>
            </a:r>
          </a:p>
          <a:p>
            <a:pPr algn="l"/>
            <a:r>
              <a:rPr lang="sr-Latn-RS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dr Aleksandar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 </a:t>
            </a:r>
            <a:r>
              <a:rPr lang="sr-Latn-R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Stanimirović</a:t>
            </a:r>
            <a:endParaRPr lang="sr-Latn-RS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3582" y="2428604"/>
            <a:ext cx="215041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Student:</a:t>
            </a:r>
            <a:endParaRPr lang="sr-Latn-RS" sz="1700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  <a:p>
            <a:r>
              <a:rPr lang="sr-Latn-RS" sz="17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Bojana </a:t>
            </a:r>
            <a:r>
              <a:rPr lang="sr-Latn-RS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Svilenković 1417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2345" y="4214868"/>
            <a:ext cx="215041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7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Predmet</a:t>
            </a:r>
            <a:r>
              <a:rPr lang="en-US" sz="17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:</a:t>
            </a:r>
            <a:endParaRPr lang="sr-Latn-RS" sz="1700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  <a:p>
            <a:r>
              <a:rPr lang="sr-Latn-RS" sz="17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Sistemi za upravljanje bazama podataka</a:t>
            </a:r>
            <a:endParaRPr lang="sr-Latn-RS" sz="1700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89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76506" y="192540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IZOLACIJA</a:t>
            </a: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62345" y="990601"/>
            <a:ext cx="8469221" cy="3581400"/>
          </a:xfrm>
        </p:spPr>
        <p:txBody>
          <a:bodyPr/>
          <a:lstStyle/>
          <a:p>
            <a:pPr lvl="0">
              <a:buFont typeface="Arial" pitchFamily="34" charset="0"/>
              <a:buChar char="•"/>
            </a:pPr>
            <a:r>
              <a:rPr lang="en-US" sz="1400" dirty="0" smtClean="0"/>
              <a:t>U </a:t>
            </a:r>
            <a:r>
              <a:rPr lang="en-US" sz="1400" dirty="0" err="1"/>
              <a:t>robustnim</a:t>
            </a:r>
            <a:r>
              <a:rPr lang="en-US" sz="1400" dirty="0"/>
              <a:t>, </a:t>
            </a:r>
            <a:r>
              <a:rPr lang="en-US" sz="1400" dirty="0" err="1"/>
              <a:t>kompleksnim</a:t>
            </a:r>
            <a:r>
              <a:rPr lang="en-US" sz="1400" dirty="0"/>
              <a:t> </a:t>
            </a:r>
            <a:r>
              <a:rPr lang="en-US" sz="1400" dirty="0" err="1"/>
              <a:t>sistemima</a:t>
            </a:r>
            <a:r>
              <a:rPr lang="en-US" sz="1400" dirty="0"/>
              <a:t> </a:t>
            </a:r>
            <a:r>
              <a:rPr lang="en-US" sz="1400" dirty="0" err="1"/>
              <a:t>baza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, </a:t>
            </a:r>
            <a:r>
              <a:rPr lang="en-US" sz="1400" dirty="0" err="1"/>
              <a:t>mora</a:t>
            </a:r>
            <a:r>
              <a:rPr lang="en-US" sz="1400" dirty="0"/>
              <a:t> </a:t>
            </a:r>
            <a:r>
              <a:rPr lang="en-US" sz="1400" dirty="0" err="1"/>
              <a:t>postojati</a:t>
            </a:r>
            <a:r>
              <a:rPr lang="en-US" sz="1400" dirty="0"/>
              <a:t> </a:t>
            </a:r>
            <a:r>
              <a:rPr lang="en-US" sz="1400" dirty="0" err="1"/>
              <a:t>način</a:t>
            </a:r>
            <a:r>
              <a:rPr lang="en-US" sz="1400" dirty="0"/>
              <a:t> </a:t>
            </a:r>
            <a:r>
              <a:rPr lang="en-US" sz="1400" dirty="0" err="1"/>
              <a:t>upravljanja</a:t>
            </a:r>
            <a:r>
              <a:rPr lang="en-US" sz="1400" dirty="0"/>
              <a:t> </a:t>
            </a:r>
            <a:r>
              <a:rPr lang="en-US" sz="1400" dirty="0" err="1"/>
              <a:t>potencijalnih</a:t>
            </a:r>
            <a:r>
              <a:rPr lang="en-US" sz="1400" dirty="0"/>
              <a:t> </a:t>
            </a:r>
            <a:r>
              <a:rPr lang="en-US" sz="1400" dirty="0" err="1"/>
              <a:t>konflikata</a:t>
            </a:r>
            <a:r>
              <a:rPr lang="en-US" sz="1400" dirty="0"/>
              <a:t> </a:t>
            </a:r>
            <a:r>
              <a:rPr lang="en-US" sz="1400" dirty="0" err="1"/>
              <a:t>koji</a:t>
            </a:r>
            <a:r>
              <a:rPr lang="en-US" sz="1400" dirty="0"/>
              <a:t> se </a:t>
            </a:r>
            <a:r>
              <a:rPr lang="en-US" sz="1400" dirty="0" err="1"/>
              <a:t>mogu</a:t>
            </a:r>
            <a:r>
              <a:rPr lang="en-US" sz="1400" dirty="0"/>
              <a:t> </a:t>
            </a:r>
            <a:r>
              <a:rPr lang="en-US" sz="1400" dirty="0" err="1"/>
              <a:t>dogoditi</a:t>
            </a:r>
            <a:r>
              <a:rPr lang="en-US" sz="1400" dirty="0"/>
              <a:t> </a:t>
            </a:r>
            <a:r>
              <a:rPr lang="en-US" sz="1400" dirty="0" err="1"/>
              <a:t>prilikom</a:t>
            </a:r>
            <a:r>
              <a:rPr lang="en-US" sz="1400" dirty="0"/>
              <a:t> </a:t>
            </a:r>
            <a:r>
              <a:rPr lang="en-US" sz="1400" dirty="0" err="1"/>
              <a:t>pokušaja</a:t>
            </a:r>
            <a:r>
              <a:rPr lang="en-US" sz="1400" dirty="0"/>
              <a:t> </a:t>
            </a:r>
            <a:r>
              <a:rPr lang="en-US" sz="1400" dirty="0" err="1"/>
              <a:t>procesiranja</a:t>
            </a:r>
            <a:r>
              <a:rPr lang="en-US" sz="1400" dirty="0"/>
              <a:t> </a:t>
            </a:r>
            <a:r>
              <a:rPr lang="en-US" sz="1400" dirty="0" err="1"/>
              <a:t>većeg</a:t>
            </a:r>
            <a:r>
              <a:rPr lang="en-US" sz="1400" dirty="0"/>
              <a:t> </a:t>
            </a:r>
            <a:r>
              <a:rPr lang="en-US" sz="1400" dirty="0" err="1"/>
              <a:t>broja</a:t>
            </a:r>
            <a:r>
              <a:rPr lang="en-US" sz="1400" dirty="0"/>
              <a:t> </a:t>
            </a:r>
            <a:r>
              <a:rPr lang="en-US" sz="1400" dirty="0" err="1"/>
              <a:t>transakcija</a:t>
            </a:r>
            <a:r>
              <a:rPr lang="en-US" sz="1400" dirty="0"/>
              <a:t> </a:t>
            </a:r>
            <a:r>
              <a:rPr lang="en-US" sz="1400" dirty="0" err="1"/>
              <a:t>nad</a:t>
            </a:r>
            <a:r>
              <a:rPr lang="en-US" sz="1400" dirty="0"/>
              <a:t> </a:t>
            </a:r>
            <a:r>
              <a:rPr lang="en-US" sz="1400" dirty="0" err="1"/>
              <a:t>bazom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u </a:t>
            </a:r>
            <a:r>
              <a:rPr lang="en-US" sz="1400" dirty="0" err="1"/>
              <a:t>isto</a:t>
            </a:r>
            <a:r>
              <a:rPr lang="en-US" sz="1400" dirty="0"/>
              <a:t> </a:t>
            </a:r>
            <a:r>
              <a:rPr lang="en-US" sz="1400" dirty="0" err="1" smtClean="0"/>
              <a:t>vreme</a:t>
            </a: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en-US" sz="1400" dirty="0"/>
              <a:t>U Oracle DBMS-u, </a:t>
            </a:r>
            <a:r>
              <a:rPr lang="en-US" sz="1400" dirty="0" err="1"/>
              <a:t>korisnici</a:t>
            </a:r>
            <a:r>
              <a:rPr lang="en-US" sz="1400" dirty="0"/>
              <a:t> </a:t>
            </a:r>
            <a:r>
              <a:rPr lang="en-US" sz="1400" dirty="0" err="1"/>
              <a:t>mogu</a:t>
            </a:r>
            <a:r>
              <a:rPr lang="en-US" sz="1400" dirty="0"/>
              <a:t> da </a:t>
            </a:r>
            <a:r>
              <a:rPr lang="en-US" sz="1400" dirty="0" err="1"/>
              <a:t>specificiraju</a:t>
            </a:r>
            <a:r>
              <a:rPr lang="en-US" sz="1400" dirty="0"/>
              <a:t> </a:t>
            </a:r>
            <a:r>
              <a:rPr lang="en-US" sz="1400" dirty="0" err="1"/>
              <a:t>nivo</a:t>
            </a:r>
            <a:r>
              <a:rPr lang="en-US" sz="1400" dirty="0"/>
              <a:t> </a:t>
            </a:r>
            <a:r>
              <a:rPr lang="en-US" sz="1400" dirty="0" err="1"/>
              <a:t>izolacije</a:t>
            </a:r>
            <a:r>
              <a:rPr lang="en-US" sz="1400" dirty="0"/>
              <a:t> </a:t>
            </a:r>
            <a:r>
              <a:rPr lang="en-US" sz="1400" dirty="0" err="1" smtClean="0"/>
              <a:t>transakcije</a:t>
            </a: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en-US" sz="1400" dirty="0" err="1"/>
              <a:t>Nivoi</a:t>
            </a:r>
            <a:r>
              <a:rPr lang="en-US" sz="1400" dirty="0"/>
              <a:t> </a:t>
            </a:r>
            <a:r>
              <a:rPr lang="en-US" sz="1400" dirty="0" err="1"/>
              <a:t>izolacije</a:t>
            </a:r>
            <a:r>
              <a:rPr lang="en-US" sz="1400" dirty="0"/>
              <a:t> </a:t>
            </a:r>
            <a:r>
              <a:rPr lang="en-US" sz="1400" dirty="0" err="1"/>
              <a:t>koje</a:t>
            </a:r>
            <a:r>
              <a:rPr lang="en-US" sz="1400" dirty="0"/>
              <a:t> Oracle DBMS </a:t>
            </a:r>
            <a:r>
              <a:rPr lang="en-US" sz="1400" dirty="0" err="1"/>
              <a:t>podržava</a:t>
            </a:r>
            <a:r>
              <a:rPr lang="en-US" sz="1400" dirty="0"/>
              <a:t> </a:t>
            </a:r>
            <a:r>
              <a:rPr lang="en-US" sz="1400" dirty="0" err="1" smtClean="0"/>
              <a:t>su</a:t>
            </a:r>
            <a:r>
              <a:rPr lang="sr-Latn-RS" sz="1400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READ </a:t>
            </a:r>
            <a:r>
              <a:rPr lang="en-US" b="1" dirty="0" smtClean="0"/>
              <a:t>COMMITTED</a:t>
            </a:r>
            <a:r>
              <a:rPr lang="sr-Latn-RS" b="1" dirty="0" smtClean="0"/>
              <a:t> </a:t>
            </a:r>
            <a:br>
              <a:rPr lang="sr-Latn-RS" b="1" dirty="0" smtClean="0"/>
            </a:br>
            <a:r>
              <a:rPr lang="sr-Latn-RS" dirty="0" smtClean="0"/>
              <a:t>(</a:t>
            </a:r>
            <a:r>
              <a:rPr lang="en-US" i="1" dirty="0"/>
              <a:t>SET TRANSACTION ISOLATION LEVEL READ COMMITED</a:t>
            </a:r>
            <a:r>
              <a:rPr lang="en-US" i="1" dirty="0" smtClean="0"/>
              <a:t>;</a:t>
            </a:r>
            <a:r>
              <a:rPr lang="sr-Latn-RS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/>
              <a:t>SERIALIZABLE</a:t>
            </a:r>
            <a:r>
              <a:rPr lang="sr-Latn-RS" dirty="0" smtClean="0"/>
              <a:t> </a:t>
            </a:r>
            <a:br>
              <a:rPr lang="sr-Latn-RS" dirty="0" smtClean="0"/>
            </a:br>
            <a:r>
              <a:rPr lang="sr-Latn-RS" dirty="0" smtClean="0"/>
              <a:t>(</a:t>
            </a:r>
            <a:r>
              <a:rPr lang="en-US" i="1" dirty="0"/>
              <a:t>SET TRANSACTION ISOLATION LEVEL SERIALIZABLE</a:t>
            </a:r>
            <a:r>
              <a:rPr lang="en-US" i="1" dirty="0" smtClean="0"/>
              <a:t>;</a:t>
            </a:r>
            <a:r>
              <a:rPr lang="sr-Latn-RS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READ </a:t>
            </a:r>
            <a:r>
              <a:rPr lang="en-US" b="1" dirty="0" smtClean="0"/>
              <a:t>ONLY</a:t>
            </a:r>
            <a:r>
              <a:rPr lang="sr-Latn-RS" b="1" dirty="0" smtClean="0"/>
              <a:t> </a:t>
            </a:r>
            <a:br>
              <a:rPr lang="sr-Latn-RS" b="1" dirty="0" smtClean="0"/>
            </a:br>
            <a:r>
              <a:rPr lang="sr-Latn-RS" dirty="0" smtClean="0"/>
              <a:t>(</a:t>
            </a:r>
            <a:r>
              <a:rPr lang="en-US" i="1" dirty="0"/>
              <a:t>SET TRANSACTION ISOLATION LEVEL READONLY</a:t>
            </a:r>
            <a:r>
              <a:rPr lang="en-US" i="1" dirty="0" smtClean="0"/>
              <a:t>;</a:t>
            </a:r>
            <a:r>
              <a:rPr lang="sr-Latn-RS" dirty="0" smtClean="0"/>
              <a:t>)</a:t>
            </a:r>
            <a:endParaRPr lang="en-US" dirty="0"/>
          </a:p>
          <a:p>
            <a:pPr>
              <a:buFont typeface="Arial" pitchFamily="34" charset="0"/>
              <a:buChar char="•"/>
            </a:pPr>
            <a:endParaRPr lang="en-US" sz="1400" dirty="0"/>
          </a:p>
          <a:p>
            <a:pPr>
              <a:buFont typeface="Arial" pitchFamily="34" charset="0"/>
              <a:buChar char="•"/>
            </a:pPr>
            <a:endParaRPr lang="en-US" sz="1400" dirty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854" y="2576945"/>
            <a:ext cx="3465946" cy="2247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346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ZAKLJUČAVANJE</a:t>
            </a: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6418" y="1323109"/>
            <a:ext cx="7970457" cy="3248891"/>
          </a:xfrm>
        </p:spPr>
        <p:txBody>
          <a:bodyPr/>
          <a:lstStyle/>
          <a:p>
            <a:pPr lvl="0">
              <a:buFont typeface="Arial" pitchFamily="34" charset="0"/>
              <a:buChar char="•"/>
            </a:pPr>
            <a:r>
              <a:rPr lang="sr-Latn-RS" sz="1400" dirty="0" err="1"/>
              <a:t>M</a:t>
            </a:r>
            <a:r>
              <a:rPr lang="en-US" sz="1400" dirty="0" err="1" smtClean="0"/>
              <a:t>ehanizam</a:t>
            </a:r>
            <a:r>
              <a:rPr lang="en-US" sz="1400" dirty="0" smtClean="0"/>
              <a:t> </a:t>
            </a:r>
            <a:r>
              <a:rPr lang="en-US" sz="1400" dirty="0" err="1"/>
              <a:t>koji</a:t>
            </a:r>
            <a:r>
              <a:rPr lang="en-US" sz="1400" dirty="0"/>
              <a:t> </a:t>
            </a:r>
            <a:r>
              <a:rPr lang="en-US" sz="1400" dirty="0" err="1"/>
              <a:t>sprečava</a:t>
            </a:r>
            <a:r>
              <a:rPr lang="en-US" sz="1400" dirty="0"/>
              <a:t> </a:t>
            </a:r>
            <a:r>
              <a:rPr lang="en-US" sz="1400" dirty="0" err="1"/>
              <a:t>destruktivne</a:t>
            </a:r>
            <a:r>
              <a:rPr lang="en-US" sz="1400" dirty="0"/>
              <a:t> </a:t>
            </a:r>
            <a:r>
              <a:rPr lang="en-US" sz="1400" dirty="0" err="1"/>
              <a:t>interakcije</a:t>
            </a:r>
            <a:r>
              <a:rPr lang="en-US" sz="1400" dirty="0"/>
              <a:t> </a:t>
            </a:r>
            <a:r>
              <a:rPr lang="en-US" sz="1400" dirty="0" err="1"/>
              <a:t>između</a:t>
            </a:r>
            <a:r>
              <a:rPr lang="en-US" sz="1400" dirty="0"/>
              <a:t> </a:t>
            </a:r>
            <a:r>
              <a:rPr lang="en-US" sz="1400" dirty="0" err="1"/>
              <a:t>dve</a:t>
            </a:r>
            <a:r>
              <a:rPr lang="en-US" sz="1400" dirty="0"/>
              <a:t> </a:t>
            </a:r>
            <a:r>
              <a:rPr lang="en-US" sz="1400" dirty="0" err="1"/>
              <a:t>transakcije</a:t>
            </a:r>
            <a:r>
              <a:rPr lang="en-US" sz="1400" dirty="0"/>
              <a:t> </a:t>
            </a: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en-US" sz="1400" dirty="0"/>
              <a:t>Oracle </a:t>
            </a:r>
            <a:r>
              <a:rPr lang="en-US" sz="1400" dirty="0" err="1"/>
              <a:t>automatski</a:t>
            </a:r>
            <a:r>
              <a:rPr lang="en-US" sz="1400" dirty="0"/>
              <a:t> </a:t>
            </a:r>
            <a:r>
              <a:rPr lang="en-US" sz="1400" dirty="0" err="1"/>
              <a:t>zaključava</a:t>
            </a:r>
            <a:r>
              <a:rPr lang="en-US" sz="1400" dirty="0"/>
              <a:t> </a:t>
            </a:r>
            <a:r>
              <a:rPr lang="en-US" sz="1400" dirty="0" err="1"/>
              <a:t>potrebne</a:t>
            </a:r>
            <a:r>
              <a:rPr lang="en-US" sz="1400" dirty="0"/>
              <a:t> </a:t>
            </a:r>
            <a:r>
              <a:rPr lang="en-US" sz="1400" dirty="0" err="1"/>
              <a:t>resurse</a:t>
            </a:r>
            <a:r>
              <a:rPr lang="en-US" sz="1400" dirty="0"/>
              <a:t> </a:t>
            </a:r>
            <a:r>
              <a:rPr lang="en-US" sz="1400" dirty="0" err="1"/>
              <a:t>kada</a:t>
            </a:r>
            <a:r>
              <a:rPr lang="en-US" sz="1400" dirty="0"/>
              <a:t> </a:t>
            </a:r>
            <a:r>
              <a:rPr lang="en-US" sz="1400" dirty="0" err="1"/>
              <a:t>izvršava</a:t>
            </a:r>
            <a:r>
              <a:rPr lang="en-US" sz="1400" dirty="0"/>
              <a:t> SQL </a:t>
            </a:r>
            <a:r>
              <a:rPr lang="en-US" sz="1400" dirty="0" err="1" smtClean="0"/>
              <a:t>naredbe</a:t>
            </a:r>
            <a:endParaRPr lang="sr-Latn-RS" sz="1400" dirty="0"/>
          </a:p>
          <a:p>
            <a:pPr lvl="0">
              <a:buFont typeface="Arial" pitchFamily="34" charset="0"/>
              <a:buChar char="•"/>
            </a:pPr>
            <a:endParaRPr lang="sr-Latn-R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err="1"/>
              <a:t>Zaključavanje</a:t>
            </a:r>
            <a:r>
              <a:rPr lang="en-US" sz="1400" dirty="0"/>
              <a:t> se </a:t>
            </a:r>
            <a:r>
              <a:rPr lang="en-US" sz="1400" dirty="0" err="1"/>
              <a:t>koristi</a:t>
            </a:r>
            <a:r>
              <a:rPr lang="en-US" sz="1400" dirty="0"/>
              <a:t> u </a:t>
            </a:r>
            <a:r>
              <a:rPr lang="en-US" sz="1400" dirty="0" err="1"/>
              <a:t>dve</a:t>
            </a:r>
            <a:r>
              <a:rPr lang="en-US" sz="1400" dirty="0"/>
              <a:t> </a:t>
            </a:r>
            <a:r>
              <a:rPr lang="en-US" sz="1400" dirty="0" err="1"/>
              <a:t>glavne</a:t>
            </a:r>
            <a:r>
              <a:rPr lang="en-US" sz="1400" dirty="0"/>
              <a:t> </a:t>
            </a:r>
            <a:r>
              <a:rPr lang="en-US" sz="1400" dirty="0" err="1"/>
              <a:t>svrhe</a:t>
            </a:r>
            <a:r>
              <a:rPr lang="en-US" sz="1400" dirty="0"/>
              <a:t>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postizanje</a:t>
            </a:r>
            <a:r>
              <a:rPr lang="en-US" dirty="0"/>
              <a:t> </a:t>
            </a:r>
            <a:r>
              <a:rPr lang="en-US" dirty="0" err="1"/>
              <a:t>izolaicije</a:t>
            </a:r>
            <a:r>
              <a:rPr lang="en-US" dirty="0"/>
              <a:t> </a:t>
            </a:r>
            <a:r>
              <a:rPr lang="en-US" dirty="0" err="1"/>
              <a:t>transakcija</a:t>
            </a:r>
            <a:r>
              <a:rPr lang="en-US" dirty="0"/>
              <a:t> i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postizanje</a:t>
            </a:r>
            <a:r>
              <a:rPr lang="en-US" dirty="0"/>
              <a:t> </a:t>
            </a:r>
            <a:r>
              <a:rPr lang="en-US" dirty="0" err="1"/>
              <a:t>keš</a:t>
            </a:r>
            <a:r>
              <a:rPr lang="en-US" dirty="0"/>
              <a:t> </a:t>
            </a:r>
            <a:r>
              <a:rPr lang="en-US" dirty="0" err="1"/>
              <a:t>koherencije</a:t>
            </a:r>
            <a:r>
              <a:rPr lang="en-US" dirty="0"/>
              <a:t>.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01" y="3158836"/>
            <a:ext cx="3456584" cy="17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62652" y="254885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DEADLOCK</a:t>
            </a: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6418" y="1129145"/>
            <a:ext cx="7970457" cy="3442856"/>
          </a:xfrm>
        </p:spPr>
        <p:txBody>
          <a:bodyPr/>
          <a:lstStyle/>
          <a:p>
            <a:pPr marL="438150" lvl="0" indent="-285750">
              <a:buFont typeface="Arial" pitchFamily="34" charset="0"/>
              <a:buChar char="•"/>
            </a:pPr>
            <a:r>
              <a:rPr lang="en-US" sz="1400" dirty="0" err="1" smtClean="0"/>
              <a:t>Smrtni</a:t>
            </a:r>
            <a:r>
              <a:rPr lang="en-US" sz="1400" dirty="0" smtClean="0"/>
              <a:t> </a:t>
            </a:r>
            <a:r>
              <a:rPr lang="en-US" sz="1400" dirty="0" err="1"/>
              <a:t>zagrljaj</a:t>
            </a:r>
            <a:r>
              <a:rPr lang="en-US" sz="1400" dirty="0"/>
              <a:t> </a:t>
            </a:r>
            <a:r>
              <a:rPr lang="en-US" sz="1400" dirty="0" err="1"/>
              <a:t>nastaje</a:t>
            </a:r>
            <a:r>
              <a:rPr lang="en-US" sz="1400" dirty="0"/>
              <a:t> </a:t>
            </a:r>
            <a:r>
              <a:rPr lang="en-US" sz="1400" dirty="0" err="1"/>
              <a:t>kada</a:t>
            </a:r>
            <a:r>
              <a:rPr lang="en-US" sz="1400" dirty="0"/>
              <a:t> </a:t>
            </a:r>
            <a:r>
              <a:rPr lang="en-US" sz="1400" dirty="0" err="1"/>
              <a:t>dve</a:t>
            </a:r>
            <a:r>
              <a:rPr lang="en-US" sz="1400" dirty="0"/>
              <a:t> </a:t>
            </a:r>
            <a:r>
              <a:rPr lang="en-US" sz="1400" dirty="0" err="1"/>
              <a:t>ili</a:t>
            </a:r>
            <a:r>
              <a:rPr lang="en-US" sz="1400" dirty="0"/>
              <a:t> </a:t>
            </a:r>
            <a:r>
              <a:rPr lang="en-US" sz="1400" dirty="0" err="1"/>
              <a:t>više</a:t>
            </a:r>
            <a:r>
              <a:rPr lang="en-US" sz="1400" dirty="0"/>
              <a:t> </a:t>
            </a:r>
            <a:r>
              <a:rPr lang="en-US" sz="1400" dirty="0" err="1"/>
              <a:t>transakcije</a:t>
            </a:r>
            <a:r>
              <a:rPr lang="en-US" sz="1400" dirty="0"/>
              <a:t> </a:t>
            </a:r>
            <a:r>
              <a:rPr lang="en-US" sz="1400" dirty="0" err="1"/>
              <a:t>čekaju</a:t>
            </a:r>
            <a:r>
              <a:rPr lang="en-US" sz="1400" dirty="0"/>
              <a:t> </a:t>
            </a:r>
            <a:r>
              <a:rPr lang="en-US" sz="1400" dirty="0" err="1"/>
              <a:t>podatke</a:t>
            </a:r>
            <a:r>
              <a:rPr lang="en-US" sz="1400" dirty="0"/>
              <a:t> </a:t>
            </a:r>
            <a:r>
              <a:rPr lang="en-US" sz="1400" dirty="0" err="1"/>
              <a:t>koje</a:t>
            </a:r>
            <a:r>
              <a:rPr lang="en-US" sz="1400" dirty="0"/>
              <a:t>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zaključali</a:t>
            </a:r>
            <a:r>
              <a:rPr lang="en-US" sz="1400" dirty="0"/>
              <a:t> </a:t>
            </a:r>
            <a:r>
              <a:rPr lang="en-US" sz="1400" dirty="0" err="1"/>
              <a:t>jedan</a:t>
            </a:r>
            <a:r>
              <a:rPr lang="en-US" sz="1400" dirty="0"/>
              <a:t> od </a:t>
            </a:r>
            <a:r>
              <a:rPr lang="en-US" sz="1400" dirty="0" err="1" smtClean="0"/>
              <a:t>drugog</a:t>
            </a:r>
            <a:endParaRPr lang="sr-Latn-RS" sz="1400" dirty="0" smtClean="0"/>
          </a:p>
          <a:p>
            <a:pPr marL="438150" lvl="0" indent="-285750">
              <a:buFont typeface="Arial" pitchFamily="34" charset="0"/>
              <a:buChar char="•"/>
            </a:pPr>
            <a:endParaRPr lang="sr-Latn-RS" sz="1400" dirty="0" smtClean="0"/>
          </a:p>
          <a:p>
            <a:pPr marL="438150" lvl="0" indent="-285750">
              <a:buFont typeface="Arial" pitchFamily="34" charset="0"/>
              <a:buChar char="•"/>
            </a:pPr>
            <a:r>
              <a:rPr lang="en-US" sz="1400" dirty="0"/>
              <a:t>Oracle </a:t>
            </a:r>
            <a:r>
              <a:rPr lang="en-US" sz="1400" dirty="0" err="1"/>
              <a:t>automatski</a:t>
            </a:r>
            <a:r>
              <a:rPr lang="en-US" sz="1400" dirty="0"/>
              <a:t> </a:t>
            </a:r>
            <a:r>
              <a:rPr lang="en-US" sz="1400" dirty="0" err="1"/>
              <a:t>detektuje</a:t>
            </a:r>
            <a:r>
              <a:rPr lang="en-US" sz="1400" dirty="0"/>
              <a:t> </a:t>
            </a:r>
            <a:r>
              <a:rPr lang="en-US" sz="1400" dirty="0" err="1"/>
              <a:t>smrtne</a:t>
            </a:r>
            <a:r>
              <a:rPr lang="en-US" sz="1400" dirty="0"/>
              <a:t> </a:t>
            </a:r>
            <a:r>
              <a:rPr lang="en-US" sz="1400" dirty="0" err="1"/>
              <a:t>zagrljaje</a:t>
            </a:r>
            <a:r>
              <a:rPr lang="en-US" sz="1400" dirty="0"/>
              <a:t> i </a:t>
            </a:r>
            <a:r>
              <a:rPr lang="en-US" sz="1400" dirty="0" err="1"/>
              <a:t>rešava</a:t>
            </a:r>
            <a:r>
              <a:rPr lang="en-US" sz="1400" dirty="0"/>
              <a:t> </a:t>
            </a:r>
            <a:r>
              <a:rPr lang="en-US" sz="1400" dirty="0" err="1"/>
              <a:t>ih</a:t>
            </a:r>
            <a:r>
              <a:rPr lang="en-US" sz="1400" dirty="0"/>
              <a:t> </a:t>
            </a:r>
            <a:r>
              <a:rPr lang="en-US" sz="1400" dirty="0" err="1"/>
              <a:t>tako</a:t>
            </a:r>
            <a:r>
              <a:rPr lang="en-US" sz="1400" dirty="0"/>
              <a:t> </a:t>
            </a:r>
            <a:r>
              <a:rPr lang="en-US" sz="1400" dirty="0" err="1"/>
              <a:t>što</a:t>
            </a:r>
            <a:r>
              <a:rPr lang="en-US" sz="1400" dirty="0"/>
              <a:t> </a:t>
            </a:r>
            <a:r>
              <a:rPr lang="en-US" sz="1400" dirty="0" err="1"/>
              <a:t>izvrši</a:t>
            </a:r>
            <a:r>
              <a:rPr lang="en-US" sz="1400" dirty="0"/>
              <a:t> rollback </a:t>
            </a:r>
            <a:r>
              <a:rPr lang="en-US" sz="1400" dirty="0" err="1"/>
              <a:t>jedne</a:t>
            </a:r>
            <a:r>
              <a:rPr lang="en-US" sz="1400" dirty="0"/>
              <a:t> od </a:t>
            </a:r>
            <a:r>
              <a:rPr lang="en-US" sz="1400" dirty="0" err="1"/>
              <a:t>transakcija</a:t>
            </a:r>
            <a:r>
              <a:rPr lang="en-US" sz="1400" dirty="0"/>
              <a:t> </a:t>
            </a:r>
            <a:r>
              <a:rPr lang="en-US" sz="1400" dirty="0" err="1"/>
              <a:t>koje</a:t>
            </a:r>
            <a:r>
              <a:rPr lang="en-US" sz="1400" dirty="0"/>
              <a:t> u </a:t>
            </a:r>
            <a:r>
              <a:rPr lang="en-US" sz="1400" dirty="0" err="1"/>
              <a:t>njemu</a:t>
            </a:r>
            <a:r>
              <a:rPr lang="en-US" sz="1400" dirty="0"/>
              <a:t> </a:t>
            </a:r>
            <a:r>
              <a:rPr lang="en-US" sz="1400" dirty="0" err="1"/>
              <a:t>učestvuju</a:t>
            </a:r>
            <a:endParaRPr lang="sr-Latn-RS" sz="14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753684" y="3337898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19745" y="2514600"/>
            <a:ext cx="4613564" cy="23938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84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b="1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DML ZAKLJUČAVANJA </a:t>
            </a:r>
            <a:endParaRPr lang="en-US" sz="48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6418" y="1586345"/>
            <a:ext cx="7970457" cy="2985655"/>
          </a:xfrm>
        </p:spPr>
        <p:txBody>
          <a:bodyPr/>
          <a:lstStyle/>
          <a:p>
            <a:pPr lvl="0">
              <a:buFont typeface="Arial" pitchFamily="34" charset="0"/>
              <a:buChar char="•"/>
            </a:pPr>
            <a:r>
              <a:rPr lang="en-US" sz="1400" dirty="0" err="1"/>
              <a:t>O</a:t>
            </a:r>
            <a:r>
              <a:rPr lang="en-US" sz="1400" dirty="0" err="1" smtClean="0"/>
              <a:t>siguravaju</a:t>
            </a:r>
            <a:r>
              <a:rPr lang="en-US" sz="1400" dirty="0" smtClean="0"/>
              <a:t> </a:t>
            </a:r>
            <a:r>
              <a:rPr lang="en-US" sz="1400" dirty="0"/>
              <a:t>da se </a:t>
            </a:r>
            <a:r>
              <a:rPr lang="en-US" sz="1400" dirty="0" err="1"/>
              <a:t>podaci</a:t>
            </a:r>
            <a:r>
              <a:rPr lang="en-US" sz="1400" dirty="0"/>
              <a:t> ne </a:t>
            </a:r>
            <a:r>
              <a:rPr lang="en-US" sz="1400" dirty="0" err="1"/>
              <a:t>mogu</a:t>
            </a:r>
            <a:r>
              <a:rPr lang="en-US" sz="1400" dirty="0"/>
              <a:t> </a:t>
            </a:r>
            <a:r>
              <a:rPr lang="en-US" sz="1400" dirty="0" err="1"/>
              <a:t>modifikovati</a:t>
            </a:r>
            <a:r>
              <a:rPr lang="en-US" sz="1400" dirty="0"/>
              <a:t> u </a:t>
            </a:r>
            <a:r>
              <a:rPr lang="en-US" sz="1400" dirty="0" err="1"/>
              <a:t>isto</a:t>
            </a:r>
            <a:r>
              <a:rPr lang="en-US" sz="1400" dirty="0"/>
              <a:t> </a:t>
            </a:r>
            <a:r>
              <a:rPr lang="en-US" sz="1400" dirty="0" err="1"/>
              <a:t>vreme</a:t>
            </a:r>
            <a:r>
              <a:rPr lang="en-US" sz="1400" dirty="0"/>
              <a:t> </a:t>
            </a:r>
            <a:r>
              <a:rPr lang="en-US" sz="1400" dirty="0" err="1"/>
              <a:t>strane</a:t>
            </a:r>
            <a:r>
              <a:rPr lang="en-US" sz="1400" dirty="0"/>
              <a:t> </a:t>
            </a:r>
            <a:r>
              <a:rPr lang="en-US" sz="1400" dirty="0" err="1"/>
              <a:t>više</a:t>
            </a:r>
            <a:r>
              <a:rPr lang="en-US" sz="1400" dirty="0"/>
              <a:t> od </a:t>
            </a:r>
            <a:r>
              <a:rPr lang="en-US" sz="1400" dirty="0" err="1"/>
              <a:t>jedne</a:t>
            </a:r>
            <a:r>
              <a:rPr lang="en-US" sz="1400" dirty="0"/>
              <a:t> </a:t>
            </a:r>
            <a:r>
              <a:rPr lang="en-US" sz="1400" dirty="0" err="1"/>
              <a:t>transakcija</a:t>
            </a:r>
            <a:r>
              <a:rPr lang="en-US" sz="1400" dirty="0"/>
              <a:t> </a:t>
            </a:r>
            <a:endParaRPr lang="en-US" sz="1400" dirty="0" smtClean="0"/>
          </a:p>
          <a:p>
            <a:pPr lvl="0">
              <a:buFont typeface="Arial" pitchFamily="34" charset="0"/>
              <a:buChar char="•"/>
            </a:pPr>
            <a:endParaRPr lang="en-US" sz="1400" dirty="0"/>
          </a:p>
          <a:p>
            <a:pPr lvl="0">
              <a:buFont typeface="Arial" pitchFamily="34" charset="0"/>
              <a:buChar char="•"/>
            </a:pPr>
            <a:r>
              <a:rPr lang="en-US" sz="1400" dirty="0" err="1"/>
              <a:t>Postoje</a:t>
            </a:r>
            <a:r>
              <a:rPr lang="en-US" sz="1400" dirty="0"/>
              <a:t> </a:t>
            </a:r>
            <a:r>
              <a:rPr lang="en-US" sz="1400" dirty="0" err="1"/>
              <a:t>dva</a:t>
            </a:r>
            <a:r>
              <a:rPr lang="en-US" sz="1400" dirty="0"/>
              <a:t> </a:t>
            </a:r>
            <a:r>
              <a:rPr lang="en-US" sz="1400" dirty="0" err="1"/>
              <a:t>tipa</a:t>
            </a:r>
            <a:r>
              <a:rPr lang="en-US" sz="1400" dirty="0"/>
              <a:t> DML </a:t>
            </a:r>
            <a:r>
              <a:rPr lang="en-US" sz="1400" dirty="0" err="1"/>
              <a:t>zaključavanja</a:t>
            </a:r>
            <a:r>
              <a:rPr lang="en-US" sz="1400" dirty="0"/>
              <a:t>: </a:t>
            </a:r>
            <a:endParaRPr lang="en-US" sz="1400" dirty="0" smtClean="0"/>
          </a:p>
          <a:p>
            <a:endParaRPr lang="en-US" sz="1400" dirty="0"/>
          </a:p>
          <a:p>
            <a:pPr marL="895350" lvl="1" indent="-285750">
              <a:buFont typeface="Wingdings" pitchFamily="2" charset="2"/>
              <a:buChar char="v"/>
            </a:pPr>
            <a:r>
              <a:rPr lang="en-US" sz="1600" dirty="0"/>
              <a:t>ROW LOCKS </a:t>
            </a:r>
            <a:r>
              <a:rPr lang="en-US" sz="1600" dirty="0" smtClean="0"/>
              <a:t>(</a:t>
            </a:r>
            <a:r>
              <a:rPr lang="en-US" sz="1600" dirty="0"/>
              <a:t>INSERT, DELETE </a:t>
            </a:r>
            <a:r>
              <a:rPr lang="en-US" sz="1600" dirty="0" err="1"/>
              <a:t>ili</a:t>
            </a:r>
            <a:r>
              <a:rPr lang="en-US" sz="1600" dirty="0"/>
              <a:t> UPDATE </a:t>
            </a:r>
            <a:r>
              <a:rPr lang="en-US" sz="1600" dirty="0" smtClean="0"/>
              <a:t>)</a:t>
            </a:r>
            <a:endParaRPr lang="en-US" sz="1600" dirty="0"/>
          </a:p>
          <a:p>
            <a:pPr marL="895350" lvl="1" indent="-285750">
              <a:buFont typeface="Wingdings" pitchFamily="2" charset="2"/>
              <a:buChar char="v"/>
            </a:pPr>
            <a:r>
              <a:rPr lang="en-US" sz="1600" dirty="0"/>
              <a:t>TABLE </a:t>
            </a:r>
            <a:r>
              <a:rPr lang="en-US" sz="1600" dirty="0" smtClean="0"/>
              <a:t>LOCKS (</a:t>
            </a:r>
            <a:r>
              <a:rPr lang="en-US" sz="1600" dirty="0"/>
              <a:t>DROP </a:t>
            </a:r>
            <a:r>
              <a:rPr lang="en-US" sz="1600" dirty="0" err="1"/>
              <a:t>ili</a:t>
            </a:r>
            <a:r>
              <a:rPr lang="en-US" sz="1600" dirty="0"/>
              <a:t> ALTER </a:t>
            </a:r>
            <a:r>
              <a:rPr lang="en-US" sz="1600" dirty="0" smtClean="0"/>
              <a:t>) </a:t>
            </a:r>
            <a:endParaRPr lang="en-US" sz="1600" dirty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2242859"/>
            <a:ext cx="2691677" cy="26690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54434" y="4641273"/>
            <a:ext cx="658091" cy="2098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;p29"/>
          <p:cNvSpPr txBox="1">
            <a:spLocks/>
          </p:cNvSpPr>
          <p:nvPr/>
        </p:nvSpPr>
        <p:spPr>
          <a:xfrm>
            <a:off x="2865525" y="1597353"/>
            <a:ext cx="393013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u="sng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Oswald" charset="0"/>
              </a:rPr>
              <a:t>PRIMERI</a:t>
            </a:r>
            <a:endParaRPr lang="sr-Latn-RS" sz="8000" u="sng" dirty="0">
              <a:solidFill>
                <a:schemeClr val="accent2">
                  <a:lumMod val="20000"/>
                  <a:lumOff val="80000"/>
                </a:schemeClr>
              </a:solidFill>
              <a:latin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55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23896" y="1336964"/>
            <a:ext cx="3602182" cy="3255818"/>
          </a:xfrm>
        </p:spPr>
        <p:txBody>
          <a:bodyPr/>
          <a:lstStyle/>
          <a:p>
            <a:pPr marL="152400" lvl="0" indent="0">
              <a:buNone/>
            </a:pPr>
            <a:endParaRPr lang="en-US" sz="1400" dirty="0" smtClean="0"/>
          </a:p>
          <a:p>
            <a:pPr marL="438150" lvl="0" indent="-285750">
              <a:buFont typeface="Arial" pitchFamily="34" charset="0"/>
              <a:buChar char="•"/>
            </a:pPr>
            <a:r>
              <a:rPr lang="en-US" sz="1400" dirty="0" smtClean="0"/>
              <a:t>MODE:</a:t>
            </a:r>
            <a:endParaRPr lang="sr-Latn-RS" sz="1400" dirty="0" smtClean="0"/>
          </a:p>
          <a:p>
            <a:pPr lvl="1">
              <a:buFont typeface="Wingdings" pitchFamily="2" charset="2"/>
              <a:buChar char="v"/>
            </a:pPr>
            <a:r>
              <a:rPr lang="en-US" i="1" dirty="0"/>
              <a:t>ROW SHARE </a:t>
            </a:r>
            <a:r>
              <a:rPr lang="en-US" dirty="0"/>
              <a:t>	</a:t>
            </a:r>
          </a:p>
          <a:p>
            <a:pPr lvl="1">
              <a:buFont typeface="Wingdings" pitchFamily="2" charset="2"/>
              <a:buChar char="v"/>
            </a:pPr>
            <a:r>
              <a:rPr lang="en-US" i="1" dirty="0"/>
              <a:t>ROW EXCLUSIVE </a:t>
            </a:r>
            <a:r>
              <a:rPr lang="en-US" dirty="0"/>
              <a:t>	</a:t>
            </a:r>
          </a:p>
          <a:p>
            <a:pPr lvl="1">
              <a:buFont typeface="Wingdings" pitchFamily="2" charset="2"/>
              <a:buChar char="v"/>
            </a:pPr>
            <a:r>
              <a:rPr lang="en-US" i="1" dirty="0"/>
              <a:t>SHARE UPDATE </a:t>
            </a:r>
            <a:r>
              <a:rPr lang="en-US" dirty="0"/>
              <a:t>	</a:t>
            </a:r>
          </a:p>
          <a:p>
            <a:pPr lvl="1">
              <a:buFont typeface="Wingdings" pitchFamily="2" charset="2"/>
              <a:buChar char="v"/>
            </a:pPr>
            <a:r>
              <a:rPr lang="en-US" i="1" dirty="0"/>
              <a:t>SHARE </a:t>
            </a:r>
            <a:endParaRPr lang="en-US" i="1" dirty="0" smtClean="0"/>
          </a:p>
          <a:p>
            <a:pPr lvl="1">
              <a:buFont typeface="Wingdings" pitchFamily="2" charset="2"/>
              <a:buChar char="v"/>
            </a:pPr>
            <a:r>
              <a:rPr lang="en-US" i="1" dirty="0"/>
              <a:t>SHARE ROW </a:t>
            </a:r>
            <a:r>
              <a:rPr lang="en-US" i="1" dirty="0" smtClean="0"/>
              <a:t>EXCLUSIVE</a:t>
            </a:r>
          </a:p>
          <a:p>
            <a:pPr lvl="1">
              <a:buFont typeface="Wingdings" pitchFamily="2" charset="2"/>
              <a:buChar char="v"/>
            </a:pPr>
            <a:r>
              <a:rPr lang="en-US" i="1" dirty="0"/>
              <a:t>EXCLUSIVE </a:t>
            </a:r>
            <a:r>
              <a:rPr lang="en-US" dirty="0"/>
              <a:t>	</a:t>
            </a:r>
          </a:p>
          <a:p>
            <a:pPr marL="152400" indent="0">
              <a:buNone/>
            </a:pPr>
            <a:r>
              <a:rPr lang="en-US" sz="1400" i="1" dirty="0" smtClean="0"/>
              <a:t> </a:t>
            </a:r>
            <a:r>
              <a:rPr lang="en-US" sz="1400" dirty="0"/>
              <a:t>	</a:t>
            </a:r>
          </a:p>
          <a:p>
            <a:pPr marL="152400" indent="0">
              <a:buNone/>
            </a:pPr>
            <a:r>
              <a:rPr lang="en-US" sz="1400" dirty="0"/>
              <a:t>	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73" y="422565"/>
            <a:ext cx="5443575" cy="834416"/>
          </a:xfrm>
          <a:prstGeom prst="rect">
            <a:avLst/>
          </a:prstGeom>
          <a:ln w="127000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 Placeholder 1"/>
          <p:cNvSpPr txBox="1">
            <a:spLocks/>
          </p:cNvSpPr>
          <p:nvPr/>
        </p:nvSpPr>
        <p:spPr>
          <a:xfrm>
            <a:off x="4856016" y="1336964"/>
            <a:ext cx="3876439" cy="325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Font typeface="Open Sans"/>
              <a:buNone/>
            </a:pPr>
            <a:endParaRPr lang="en-US" sz="1400" dirty="0" smtClean="0"/>
          </a:p>
          <a:p>
            <a:pPr marL="152400" indent="0">
              <a:buNone/>
            </a:pPr>
            <a:r>
              <a:rPr lang="en-US" sz="1400" dirty="0" smtClean="0"/>
              <a:t>	</a:t>
            </a:r>
          </a:p>
          <a:p>
            <a:pPr marL="152400" indent="0">
              <a:buFont typeface="Open Sans"/>
              <a:buNone/>
            </a:pPr>
            <a:r>
              <a:rPr lang="en-US" sz="1400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sr-Latn-RS" sz="1400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93" y="2376055"/>
            <a:ext cx="3756986" cy="382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93" y="3220845"/>
            <a:ext cx="3756986" cy="373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34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6" y="288827"/>
            <a:ext cx="4410098" cy="901388"/>
          </a:xfrm>
          <a:prstGeom prst="rect">
            <a:avLst/>
          </a:prstGeom>
          <a:ln w="127000" cap="sq">
            <a:solidFill>
              <a:schemeClr val="accent2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4" y="2041420"/>
            <a:ext cx="3452159" cy="1074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504" y="3617943"/>
            <a:ext cx="5288738" cy="1249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8" y="2041420"/>
            <a:ext cx="4308981" cy="1149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34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91" y="1602502"/>
            <a:ext cx="5385628" cy="2894776"/>
          </a:xfrm>
          <a:prstGeom prst="rect">
            <a:avLst/>
          </a:prstGeom>
        </p:spPr>
      </p:pic>
      <p:sp>
        <p:nvSpPr>
          <p:cNvPr id="3" name="Google Shape;190;p32"/>
          <p:cNvSpPr txBox="1">
            <a:spLocks/>
          </p:cNvSpPr>
          <p:nvPr/>
        </p:nvSpPr>
        <p:spPr>
          <a:xfrm>
            <a:off x="686205" y="319274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r-Latn-RS" sz="5400" b="1" dirty="0" smtClean="0">
                <a:solidFill>
                  <a:schemeClr val="bg1"/>
                </a:solidFill>
                <a:latin typeface="Oswald" charset="0"/>
              </a:rPr>
              <a:t>HVALA NA PAŽNJI!</a:t>
            </a:r>
            <a:endParaRPr lang="sr-Latn-RS" sz="5400" b="1" dirty="0">
              <a:solidFill>
                <a:schemeClr val="bg1"/>
              </a:solidFill>
              <a:latin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4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TRANSAKCIJA</a:t>
            </a: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6418" y="1323109"/>
            <a:ext cx="7970457" cy="3248891"/>
          </a:xfrm>
        </p:spPr>
        <p:txBody>
          <a:bodyPr/>
          <a:lstStyle/>
          <a:p>
            <a:pPr marL="152400" lvl="0" indent="0">
              <a:buNone/>
            </a:pPr>
            <a:endParaRPr lang="sr-Latn-RS" sz="1400" dirty="0" smtClean="0"/>
          </a:p>
          <a:p>
            <a:pPr marL="438150" lvl="0" indent="-285750">
              <a:buFont typeface="Arial" pitchFamily="34" charset="0"/>
              <a:buChar char="•"/>
            </a:pPr>
            <a:r>
              <a:rPr lang="sr-Latn-RS" sz="1400" dirty="0" smtClean="0"/>
              <a:t>B</a:t>
            </a:r>
            <a:r>
              <a:rPr lang="en-US" sz="1400" dirty="0" err="1" smtClean="0"/>
              <a:t>aze</a:t>
            </a:r>
            <a:r>
              <a:rPr lang="en-US" sz="1400" dirty="0" smtClean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</a:t>
            </a:r>
            <a:r>
              <a:rPr lang="en-US" sz="1400" dirty="0" err="1"/>
              <a:t>podržavaju</a:t>
            </a:r>
            <a:r>
              <a:rPr lang="en-US" sz="1400" dirty="0"/>
              <a:t> </a:t>
            </a:r>
            <a:r>
              <a:rPr lang="en-US" sz="1400" dirty="0" err="1"/>
              <a:t>korišćenje</a:t>
            </a:r>
            <a:r>
              <a:rPr lang="en-US" sz="1400" dirty="0"/>
              <a:t> </a:t>
            </a:r>
            <a:r>
              <a:rPr lang="en-US" sz="1400" dirty="0" err="1"/>
              <a:t>transakcija</a:t>
            </a:r>
            <a:r>
              <a:rPr lang="en-US" sz="1400" dirty="0"/>
              <a:t> da bi </a:t>
            </a:r>
            <a:r>
              <a:rPr lang="en-US" sz="1400" dirty="0" smtClean="0"/>
              <a:t>se</a:t>
            </a:r>
            <a:endParaRPr lang="sr-Latn-RS" sz="1400" dirty="0" smtClean="0"/>
          </a:p>
          <a:p>
            <a:pPr marL="152400" lvl="0" indent="0">
              <a:buNone/>
            </a:pPr>
            <a:r>
              <a:rPr lang="sr-Latn-RS" sz="1400" dirty="0" smtClean="0"/>
              <a:t>     </a:t>
            </a:r>
            <a:r>
              <a:rPr lang="en-US" sz="1400" dirty="0" smtClean="0"/>
              <a:t> </a:t>
            </a:r>
            <a:r>
              <a:rPr lang="en-US" sz="1400" dirty="0" err="1"/>
              <a:t>obezbedilo</a:t>
            </a:r>
            <a:r>
              <a:rPr lang="en-US" sz="1400" dirty="0"/>
              <a:t> </a:t>
            </a:r>
            <a:r>
              <a:rPr lang="en-US" sz="1400" dirty="0" err="1"/>
              <a:t>konkurentno</a:t>
            </a:r>
            <a:r>
              <a:rPr lang="en-US" sz="1400" dirty="0"/>
              <a:t> </a:t>
            </a:r>
            <a:r>
              <a:rPr lang="en-US" sz="1400" dirty="0" err="1"/>
              <a:t>izvođenje</a:t>
            </a:r>
            <a:r>
              <a:rPr lang="en-US" sz="1400" dirty="0"/>
              <a:t> </a:t>
            </a:r>
            <a:r>
              <a:rPr lang="en-US" sz="1400" dirty="0" err="1"/>
              <a:t>akcija</a:t>
            </a:r>
            <a:r>
              <a:rPr lang="en-US" sz="1400" dirty="0"/>
              <a:t>, </a:t>
            </a:r>
            <a:r>
              <a:rPr lang="en-US" sz="1400" dirty="0" err="1"/>
              <a:t>ali</a:t>
            </a:r>
            <a:r>
              <a:rPr lang="en-US" sz="1400" dirty="0"/>
              <a:t> i u </a:t>
            </a:r>
            <a:r>
              <a:rPr lang="en-US" sz="1400" dirty="0" err="1"/>
              <a:t>cilju</a:t>
            </a:r>
            <a:r>
              <a:rPr lang="en-US" sz="1400" dirty="0"/>
              <a:t> </a:t>
            </a:r>
            <a:r>
              <a:rPr lang="en-US" sz="1400" dirty="0" err="1"/>
              <a:t>oporavka</a:t>
            </a:r>
            <a:r>
              <a:rPr lang="en-US" sz="1400" dirty="0"/>
              <a:t> </a:t>
            </a:r>
            <a:r>
              <a:rPr lang="en-US" sz="1400" dirty="0" err="1"/>
              <a:t>baze</a:t>
            </a:r>
            <a:r>
              <a:rPr lang="en-US" sz="1400" dirty="0"/>
              <a:t> </a:t>
            </a:r>
            <a:r>
              <a:rPr lang="en-US" sz="1400" dirty="0" err="1" smtClean="0"/>
              <a:t>podataka</a:t>
            </a: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sr-Latn-RS" sz="1400" dirty="0" err="1"/>
              <a:t>J</a:t>
            </a:r>
            <a:r>
              <a:rPr lang="en-US" sz="1400" dirty="0" err="1" smtClean="0"/>
              <a:t>edinica</a:t>
            </a:r>
            <a:r>
              <a:rPr lang="en-US" sz="1400" dirty="0" smtClean="0"/>
              <a:t> </a:t>
            </a:r>
            <a:r>
              <a:rPr lang="en-US" sz="1400" dirty="0" err="1"/>
              <a:t>posla</a:t>
            </a:r>
            <a:r>
              <a:rPr lang="en-US" sz="1400" dirty="0"/>
              <a:t>, </a:t>
            </a:r>
            <a:r>
              <a:rPr lang="en-US" sz="1400" dirty="0" err="1"/>
              <a:t>koju</a:t>
            </a:r>
            <a:r>
              <a:rPr lang="en-US" sz="1400" dirty="0"/>
              <a:t> </a:t>
            </a:r>
            <a:r>
              <a:rPr lang="en-US" sz="1400" dirty="0" err="1"/>
              <a:t>čine</a:t>
            </a:r>
            <a:r>
              <a:rPr lang="en-US" sz="1400" dirty="0"/>
              <a:t> </a:t>
            </a:r>
            <a:r>
              <a:rPr lang="en-US" sz="1400" dirty="0" err="1"/>
              <a:t>jedna</a:t>
            </a:r>
            <a:r>
              <a:rPr lang="en-US" sz="1400" dirty="0"/>
              <a:t> </a:t>
            </a:r>
            <a:r>
              <a:rPr lang="en-US" sz="1400" dirty="0" err="1"/>
              <a:t>ili</a:t>
            </a:r>
            <a:r>
              <a:rPr lang="en-US" sz="1400" dirty="0"/>
              <a:t> </a:t>
            </a:r>
            <a:r>
              <a:rPr lang="en-US" sz="1400" dirty="0" err="1"/>
              <a:t>više</a:t>
            </a:r>
            <a:r>
              <a:rPr lang="en-US" sz="1400" dirty="0"/>
              <a:t> SQL </a:t>
            </a:r>
            <a:r>
              <a:rPr lang="en-US" sz="1400" dirty="0" err="1"/>
              <a:t>naredbi</a:t>
            </a:r>
            <a:r>
              <a:rPr lang="en-US" sz="1400" dirty="0"/>
              <a:t> </a:t>
            </a:r>
            <a:r>
              <a:rPr lang="en-US" sz="1400" dirty="0" err="1"/>
              <a:t>koje</a:t>
            </a:r>
            <a:r>
              <a:rPr lang="en-US" sz="1400" dirty="0"/>
              <a:t> </a:t>
            </a:r>
            <a:r>
              <a:rPr lang="en-US" sz="1400" dirty="0" err="1"/>
              <a:t>izvršavaju</a:t>
            </a:r>
            <a:r>
              <a:rPr lang="en-US" sz="1400" dirty="0"/>
              <a:t> </a:t>
            </a:r>
            <a:r>
              <a:rPr lang="en-US" sz="1400" dirty="0" err="1"/>
              <a:t>odgovarajući</a:t>
            </a:r>
            <a:r>
              <a:rPr lang="en-US" sz="1400" dirty="0"/>
              <a:t> </a:t>
            </a:r>
            <a:r>
              <a:rPr lang="en-US" sz="1400" dirty="0" err="1"/>
              <a:t>skup</a:t>
            </a:r>
            <a:r>
              <a:rPr lang="en-US" sz="1400" dirty="0"/>
              <a:t> </a:t>
            </a:r>
            <a:r>
              <a:rPr lang="en-US" sz="1400" dirty="0" err="1" smtClean="0"/>
              <a:t>akcija</a:t>
            </a: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Commit ili rollback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95834"/>
            <a:ext cx="2916381" cy="1529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09" y="2826328"/>
            <a:ext cx="3906982" cy="1984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107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ACID SVOJSTVA</a:t>
            </a: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03564" y="1392308"/>
            <a:ext cx="7603311" cy="3179692"/>
          </a:xfrm>
        </p:spPr>
        <p:txBody>
          <a:bodyPr/>
          <a:lstStyle/>
          <a:p>
            <a:pPr marL="438150" lvl="0" indent="-285750">
              <a:buFont typeface="Arial" pitchFamily="34" charset="0"/>
              <a:buChar char="•"/>
            </a:pPr>
            <a:r>
              <a:rPr lang="sr-Latn-RS" sz="1400" dirty="0" err="1"/>
              <a:t>S</a:t>
            </a:r>
            <a:r>
              <a:rPr lang="en-US" sz="1400" dirty="0" err="1" smtClean="0"/>
              <a:t>kup</a:t>
            </a:r>
            <a:r>
              <a:rPr lang="en-US" sz="1400" dirty="0" smtClean="0"/>
              <a:t> </a:t>
            </a:r>
            <a:r>
              <a:rPr lang="en-US" sz="1400" dirty="0" err="1"/>
              <a:t>svojstava</a:t>
            </a:r>
            <a:r>
              <a:rPr lang="en-US" sz="1400" dirty="0"/>
              <a:t> </a:t>
            </a:r>
            <a:r>
              <a:rPr lang="en-US" sz="1400" dirty="0" err="1"/>
              <a:t>transakcije</a:t>
            </a:r>
            <a:r>
              <a:rPr lang="en-US" sz="1400" dirty="0"/>
              <a:t> u </a:t>
            </a:r>
            <a:r>
              <a:rPr lang="en-US" sz="1400" dirty="0" err="1"/>
              <a:t>bazama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</a:t>
            </a: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sr-Latn-RS" u="sng" dirty="0" smtClean="0"/>
              <a:t>ACID</a:t>
            </a:r>
            <a:r>
              <a:rPr lang="sr-Latn-RS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en-US" b="1" i="1" u="sng" dirty="0"/>
              <a:t>A</a:t>
            </a:r>
            <a:r>
              <a:rPr lang="en-US" i="1" u="sng" dirty="0"/>
              <a:t>tomicity</a:t>
            </a:r>
            <a:r>
              <a:rPr lang="en-US" i="1" dirty="0"/>
              <a:t> – </a:t>
            </a:r>
            <a:r>
              <a:rPr lang="en-US" i="1" dirty="0" err="1"/>
              <a:t>Atomičnost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b="1" i="1" u="sng" dirty="0"/>
              <a:t>C</a:t>
            </a:r>
            <a:r>
              <a:rPr lang="en-US" i="1" u="sng" dirty="0"/>
              <a:t>onsistency</a:t>
            </a:r>
            <a:r>
              <a:rPr lang="en-US" i="1" dirty="0"/>
              <a:t> – </a:t>
            </a:r>
            <a:r>
              <a:rPr lang="en-US" i="1" dirty="0" err="1"/>
              <a:t>Konzistentnost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b="1" i="1" u="sng" dirty="0"/>
              <a:t>I</a:t>
            </a:r>
            <a:r>
              <a:rPr lang="en-US" i="1" u="sng" dirty="0"/>
              <a:t>solation</a:t>
            </a:r>
            <a:r>
              <a:rPr lang="en-US" i="1" dirty="0"/>
              <a:t> – </a:t>
            </a:r>
            <a:r>
              <a:rPr lang="en-US" i="1" dirty="0" err="1"/>
              <a:t>Izolacija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b="1" i="1" u="sng" dirty="0"/>
              <a:t>D</a:t>
            </a:r>
            <a:r>
              <a:rPr lang="en-US" i="1" u="sng" dirty="0"/>
              <a:t>urability</a:t>
            </a:r>
            <a:r>
              <a:rPr lang="en-US" i="1" dirty="0"/>
              <a:t> – </a:t>
            </a:r>
            <a:r>
              <a:rPr lang="en-US" i="1" dirty="0" err="1"/>
              <a:t>Izdržljivost</a:t>
            </a:r>
            <a:endParaRPr lang="en-US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130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80" y="1877218"/>
            <a:ext cx="3495735" cy="2992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24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POČETAK TRANSAKCIJE</a:t>
            </a:r>
            <a:r>
              <a:rPr lang="en-US" sz="4400" b="1" dirty="0"/>
              <a:t/>
            </a:r>
            <a:br>
              <a:rPr lang="en-US" sz="4400" b="1" dirty="0"/>
            </a:b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6418" y="1323109"/>
            <a:ext cx="7970457" cy="3248891"/>
          </a:xfrm>
        </p:spPr>
        <p:txBody>
          <a:bodyPr/>
          <a:lstStyle/>
          <a:p>
            <a:pPr marL="152400" lvl="0" indent="0">
              <a:buNone/>
            </a:pPr>
            <a:endParaRPr lang="sr-Latn-RS" sz="1400" dirty="0" smtClean="0"/>
          </a:p>
          <a:p>
            <a:pPr marL="438150" lvl="0" indent="-285750">
              <a:buFont typeface="Arial" pitchFamily="34" charset="0"/>
              <a:buChar char="•"/>
            </a:pPr>
            <a:r>
              <a:rPr lang="en-US" sz="1400" dirty="0" err="1"/>
              <a:t>Transakcija</a:t>
            </a:r>
            <a:r>
              <a:rPr lang="en-US" sz="1400" dirty="0"/>
              <a:t> </a:t>
            </a:r>
            <a:r>
              <a:rPr lang="en-US" sz="1400" dirty="0" err="1"/>
              <a:t>počinje</a:t>
            </a:r>
            <a:r>
              <a:rPr lang="en-US" sz="1400" dirty="0"/>
              <a:t> </a:t>
            </a:r>
            <a:r>
              <a:rPr lang="en-US" sz="1400" dirty="0" err="1"/>
              <a:t>onda</a:t>
            </a:r>
            <a:r>
              <a:rPr lang="en-US" sz="1400" dirty="0"/>
              <a:t> </a:t>
            </a:r>
            <a:r>
              <a:rPr lang="en-US" sz="1400" dirty="0" err="1"/>
              <a:t>kada</a:t>
            </a:r>
            <a:r>
              <a:rPr lang="en-US" sz="1400" dirty="0"/>
              <a:t> se </a:t>
            </a:r>
            <a:r>
              <a:rPr lang="en-US" sz="1400" dirty="0" err="1"/>
              <a:t>naidje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prvu</a:t>
            </a:r>
            <a:r>
              <a:rPr lang="en-US" sz="1400" dirty="0"/>
              <a:t> </a:t>
            </a:r>
            <a:r>
              <a:rPr lang="en-US" sz="1400" dirty="0" err="1"/>
              <a:t>izvršivu</a:t>
            </a:r>
            <a:r>
              <a:rPr lang="en-US" sz="1400" dirty="0"/>
              <a:t> SQL </a:t>
            </a:r>
            <a:r>
              <a:rPr lang="en-US" sz="1400" dirty="0" err="1" smtClean="0"/>
              <a:t>naredbu</a:t>
            </a:r>
            <a:endParaRPr lang="sr-Latn-RS" sz="1400" dirty="0" smtClean="0"/>
          </a:p>
          <a:p>
            <a:pPr marL="438150" lvl="0" indent="-285750">
              <a:buFont typeface="Arial" pitchFamily="34" charset="0"/>
              <a:buChar char="•"/>
            </a:pPr>
            <a:endParaRPr lang="sr-Latn-RS" sz="1400" dirty="0"/>
          </a:p>
          <a:p>
            <a:pPr marL="438150" lvl="0" indent="-285750">
              <a:buFont typeface="Arial" pitchFamily="34" charset="0"/>
              <a:buChar char="•"/>
            </a:pPr>
            <a:r>
              <a:rPr lang="en-US" sz="1400" dirty="0"/>
              <a:t>ID </a:t>
            </a:r>
            <a:r>
              <a:rPr lang="en-US" sz="1400" dirty="0" err="1"/>
              <a:t>transakcije</a:t>
            </a:r>
            <a:r>
              <a:rPr lang="en-US" sz="1400" dirty="0"/>
              <a:t> je </a:t>
            </a:r>
            <a:r>
              <a:rPr lang="en-US" sz="1400" dirty="0" err="1"/>
              <a:t>jedinstven</a:t>
            </a:r>
            <a:r>
              <a:rPr lang="en-US" sz="1400" dirty="0"/>
              <a:t> </a:t>
            </a:r>
            <a:r>
              <a:rPr lang="en-US" sz="1400" dirty="0" err="1"/>
              <a:t>za</a:t>
            </a:r>
            <a:r>
              <a:rPr lang="en-US" sz="1400" dirty="0"/>
              <a:t> </a:t>
            </a:r>
            <a:r>
              <a:rPr lang="en-US" sz="1400" dirty="0" err="1"/>
              <a:t>transakciju</a:t>
            </a:r>
            <a:r>
              <a:rPr lang="en-US" sz="1400" dirty="0"/>
              <a:t> i </a:t>
            </a:r>
            <a:r>
              <a:rPr lang="en-US" sz="1400" dirty="0" err="1"/>
              <a:t>predstavlja</a:t>
            </a:r>
            <a:r>
              <a:rPr lang="en-US" sz="1400" dirty="0"/>
              <a:t> </a:t>
            </a:r>
            <a:r>
              <a:rPr lang="en-US" sz="1400" dirty="0" err="1"/>
              <a:t>broj</a:t>
            </a:r>
            <a:r>
              <a:rPr lang="en-US" sz="1400" dirty="0"/>
              <a:t> </a:t>
            </a:r>
            <a:r>
              <a:rPr lang="en-US" sz="1400" dirty="0" err="1"/>
              <a:t>segmenta</a:t>
            </a:r>
            <a:r>
              <a:rPr lang="en-US" sz="1400" dirty="0"/>
              <a:t> </a:t>
            </a:r>
            <a:r>
              <a:rPr lang="en-US" sz="1400" dirty="0" err="1"/>
              <a:t>za</a:t>
            </a:r>
            <a:r>
              <a:rPr lang="en-US" sz="1400" dirty="0"/>
              <a:t> </a:t>
            </a:r>
            <a:r>
              <a:rPr lang="en-US" sz="1400" dirty="0" err="1"/>
              <a:t>poništavanje</a:t>
            </a:r>
            <a:r>
              <a:rPr lang="en-US" sz="1400" dirty="0"/>
              <a:t>, slot i </a:t>
            </a:r>
            <a:r>
              <a:rPr lang="en-US" sz="1400" dirty="0" err="1"/>
              <a:t>redni</a:t>
            </a:r>
            <a:r>
              <a:rPr lang="en-US" sz="1400" dirty="0"/>
              <a:t> </a:t>
            </a:r>
            <a:r>
              <a:rPr lang="en-US" sz="1400" dirty="0" err="1"/>
              <a:t>broj</a:t>
            </a:r>
            <a:endParaRPr lang="sr-Latn-RS" sz="14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4163" y="2710266"/>
            <a:ext cx="4876800" cy="206438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66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KRAJ TRANSAKCIJE</a:t>
            </a:r>
            <a:r>
              <a:rPr lang="en-US" sz="4400" b="1" dirty="0"/>
              <a:t/>
            </a:r>
            <a:br>
              <a:rPr lang="en-US" sz="4400" b="1" dirty="0"/>
            </a:b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6418" y="1323109"/>
            <a:ext cx="7970457" cy="3248891"/>
          </a:xfrm>
        </p:spPr>
        <p:txBody>
          <a:bodyPr/>
          <a:lstStyle/>
          <a:p>
            <a:pPr marL="438150" indent="-285750">
              <a:buFont typeface="Arial" pitchFamily="34" charset="0"/>
              <a:buChar char="•"/>
            </a:pPr>
            <a:r>
              <a:rPr lang="en-US" sz="1400" dirty="0" err="1" smtClean="0"/>
              <a:t>Kraj</a:t>
            </a:r>
            <a:r>
              <a:rPr lang="en-US" sz="1400" dirty="0" smtClean="0"/>
              <a:t> </a:t>
            </a:r>
            <a:r>
              <a:rPr lang="en-US" sz="1400" dirty="0" err="1"/>
              <a:t>transakcije</a:t>
            </a:r>
            <a:r>
              <a:rPr lang="en-US" sz="1400" dirty="0"/>
              <a:t> </a:t>
            </a:r>
            <a:r>
              <a:rPr lang="en-US" sz="1400" dirty="0" err="1"/>
              <a:t>nastaje</a:t>
            </a:r>
            <a:r>
              <a:rPr lang="en-US" sz="1400" dirty="0"/>
              <a:t> </a:t>
            </a:r>
            <a:r>
              <a:rPr lang="en-US" sz="1400" dirty="0" err="1"/>
              <a:t>kada</a:t>
            </a:r>
            <a:r>
              <a:rPr lang="en-US" sz="1400" dirty="0"/>
              <a:t> </a:t>
            </a:r>
            <a:r>
              <a:rPr lang="en-US" sz="1400" dirty="0" err="1"/>
              <a:t>dođe</a:t>
            </a:r>
            <a:r>
              <a:rPr lang="en-US" sz="1400" dirty="0"/>
              <a:t> do </a:t>
            </a:r>
            <a:r>
              <a:rPr lang="en-US" sz="1400" dirty="0" err="1"/>
              <a:t>jedne</a:t>
            </a:r>
            <a:r>
              <a:rPr lang="en-US" sz="1400" dirty="0"/>
              <a:t> od </a:t>
            </a:r>
            <a:r>
              <a:rPr lang="en-US" sz="1400" dirty="0" err="1"/>
              <a:t>sledećih</a:t>
            </a:r>
            <a:r>
              <a:rPr lang="en-US" sz="1400" dirty="0"/>
              <a:t> </a:t>
            </a:r>
            <a:r>
              <a:rPr lang="en-US" sz="1400" dirty="0" err="1"/>
              <a:t>akcija</a:t>
            </a:r>
            <a:r>
              <a:rPr lang="en-US" sz="1400" dirty="0" smtClean="0"/>
              <a:t>:</a:t>
            </a:r>
            <a:endParaRPr lang="sr-Latn-RS" sz="1400" dirty="0" smtClean="0"/>
          </a:p>
          <a:p>
            <a:pPr marL="438150" indent="-285750">
              <a:buFont typeface="Arial" pitchFamily="34" charset="0"/>
              <a:buChar char="•"/>
            </a:pPr>
            <a:endParaRPr lang="sr-Latn-RS" sz="1400" dirty="0" smtClean="0"/>
          </a:p>
          <a:p>
            <a:pPr marL="895350" lvl="1" indent="-285750">
              <a:buFont typeface="Wingdings" pitchFamily="2" charset="2"/>
              <a:buChar char="v"/>
            </a:pPr>
            <a:r>
              <a:rPr lang="en-US" sz="1600" dirty="0" err="1"/>
              <a:t>Korisnik</a:t>
            </a:r>
            <a:r>
              <a:rPr lang="en-US" sz="1600" dirty="0"/>
              <a:t> </a:t>
            </a:r>
            <a:r>
              <a:rPr lang="en-US" sz="1600" dirty="0" err="1"/>
              <a:t>izda</a:t>
            </a:r>
            <a:r>
              <a:rPr lang="en-US" sz="1600" dirty="0"/>
              <a:t> </a:t>
            </a:r>
            <a:r>
              <a:rPr lang="en-US" sz="1600" i="1" dirty="0"/>
              <a:t>COMMIT </a:t>
            </a:r>
            <a:r>
              <a:rPr lang="en-US" sz="1600" dirty="0" err="1"/>
              <a:t>ili</a:t>
            </a:r>
            <a:r>
              <a:rPr lang="en-US" sz="1600" dirty="0"/>
              <a:t> </a:t>
            </a:r>
            <a:r>
              <a:rPr lang="en-US" sz="1600" i="1" dirty="0"/>
              <a:t>ROLLBACK</a:t>
            </a:r>
            <a:r>
              <a:rPr lang="en-US" sz="1600" dirty="0"/>
              <a:t> </a:t>
            </a:r>
            <a:r>
              <a:rPr lang="en-US" sz="1600" dirty="0" err="1"/>
              <a:t>naredbu</a:t>
            </a:r>
            <a:r>
              <a:rPr lang="en-US" sz="1600" dirty="0"/>
              <a:t> </a:t>
            </a:r>
            <a:r>
              <a:rPr lang="en-US" sz="1600" dirty="0" err="1"/>
              <a:t>bez</a:t>
            </a:r>
            <a:r>
              <a:rPr lang="en-US" sz="1600" dirty="0"/>
              <a:t> </a:t>
            </a:r>
            <a:r>
              <a:rPr lang="en-US" sz="1600" i="1" dirty="0"/>
              <a:t>SAVEPOINT-</a:t>
            </a:r>
            <a:r>
              <a:rPr lang="en-US" sz="1600" dirty="0"/>
              <a:t>a</a:t>
            </a:r>
          </a:p>
          <a:p>
            <a:pPr marL="895350" lvl="1" indent="-285750">
              <a:buFont typeface="Wingdings" pitchFamily="2" charset="2"/>
              <a:buChar char="v"/>
            </a:pPr>
            <a:r>
              <a:rPr lang="en-US" sz="1600" dirty="0" err="1"/>
              <a:t>Korisnik</a:t>
            </a:r>
            <a:r>
              <a:rPr lang="en-US" sz="1600" dirty="0"/>
              <a:t> </a:t>
            </a:r>
            <a:r>
              <a:rPr lang="en-US" sz="1600" dirty="0" err="1"/>
              <a:t>pokrene</a:t>
            </a:r>
            <a:r>
              <a:rPr lang="en-US" sz="1600" dirty="0"/>
              <a:t> DDL </a:t>
            </a:r>
            <a:r>
              <a:rPr lang="en-US" sz="1600" dirty="0" err="1"/>
              <a:t>komandu</a:t>
            </a:r>
            <a:r>
              <a:rPr lang="en-US" sz="1600" dirty="0"/>
              <a:t> </a:t>
            </a:r>
            <a:endParaRPr lang="sr-Latn-RS" sz="1600" dirty="0" smtClean="0"/>
          </a:p>
          <a:p>
            <a:pPr marL="895350" lvl="1" indent="-285750">
              <a:buFont typeface="Wingdings" pitchFamily="2" charset="2"/>
              <a:buChar char="v"/>
            </a:pPr>
            <a:r>
              <a:rPr lang="en-US" sz="1600" dirty="0" err="1"/>
              <a:t>Korisnik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korektan</a:t>
            </a:r>
            <a:r>
              <a:rPr lang="en-US" sz="1600" dirty="0"/>
              <a:t> </a:t>
            </a:r>
            <a:r>
              <a:rPr lang="en-US" sz="1600" dirty="0" err="1"/>
              <a:t>način</a:t>
            </a:r>
            <a:r>
              <a:rPr lang="en-US" sz="1600" dirty="0"/>
              <a:t> </a:t>
            </a:r>
            <a:r>
              <a:rPr lang="en-US" sz="1600" dirty="0" err="1"/>
              <a:t>izađe</a:t>
            </a:r>
            <a:r>
              <a:rPr lang="en-US" sz="1600" dirty="0"/>
              <a:t> </a:t>
            </a:r>
            <a:r>
              <a:rPr lang="en-US" sz="1600" dirty="0" err="1"/>
              <a:t>iz</a:t>
            </a:r>
            <a:r>
              <a:rPr lang="en-US" sz="1600" dirty="0"/>
              <a:t> </a:t>
            </a:r>
            <a:r>
              <a:rPr lang="en-US" sz="1600" dirty="0" err="1"/>
              <a:t>većine</a:t>
            </a:r>
            <a:r>
              <a:rPr lang="en-US" sz="1600" dirty="0"/>
              <a:t> Oracle Database </a:t>
            </a:r>
            <a:r>
              <a:rPr lang="en-US" sz="1600" dirty="0" err="1" smtClean="0"/>
              <a:t>alata</a:t>
            </a:r>
            <a:endParaRPr lang="sr-Latn-RS" sz="1600" dirty="0" smtClean="0"/>
          </a:p>
          <a:p>
            <a:pPr marL="895350" lvl="1" indent="-285750">
              <a:buFont typeface="Wingdings" pitchFamily="2" charset="2"/>
              <a:buChar char="v"/>
            </a:pPr>
            <a:r>
              <a:rPr lang="en-US" sz="1600" dirty="0" err="1"/>
              <a:t>Klijentski</a:t>
            </a:r>
            <a:r>
              <a:rPr lang="en-US" sz="1600" dirty="0"/>
              <a:t> </a:t>
            </a:r>
            <a:r>
              <a:rPr lang="en-US" sz="1600" dirty="0" err="1"/>
              <a:t>proces</a:t>
            </a:r>
            <a:r>
              <a:rPr lang="en-US" sz="1600" dirty="0"/>
              <a:t> se </a:t>
            </a:r>
            <a:r>
              <a:rPr lang="en-US" sz="1600" dirty="0" err="1"/>
              <a:t>prekine</a:t>
            </a:r>
            <a:r>
              <a:rPr lang="en-US" sz="1600" dirty="0"/>
              <a:t> </a:t>
            </a:r>
            <a:r>
              <a:rPr lang="en-US" sz="1600" dirty="0" err="1"/>
              <a:t>abnormalno</a:t>
            </a:r>
            <a:endParaRPr lang="en-US" sz="16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16" y="3926087"/>
            <a:ext cx="3443535" cy="104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6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690" y="735388"/>
            <a:ext cx="2811839" cy="38158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1"/>
          <p:cNvSpPr txBox="1">
            <a:spLocks/>
          </p:cNvSpPr>
          <p:nvPr/>
        </p:nvSpPr>
        <p:spPr>
          <a:xfrm>
            <a:off x="5091545" y="2126673"/>
            <a:ext cx="3315330" cy="24453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381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Nakon</a:t>
            </a:r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što</a:t>
            </a:r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završi</a:t>
            </a:r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jedna</a:t>
            </a:r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transakcija</a:t>
            </a:r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sledeća</a:t>
            </a:r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izvršna</a:t>
            </a:r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SQL </a:t>
            </a: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naredba</a:t>
            </a:r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automatski</a:t>
            </a:r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započinje</a:t>
            </a:r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novu</a:t>
            </a:r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transakciju</a:t>
            </a:r>
            <a:endParaRPr lang="en-US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47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SAVEPOINT U TRANSAKCIJAMA</a:t>
            </a:r>
            <a:r>
              <a:rPr lang="en-US" sz="4400" b="1" dirty="0"/>
              <a:t/>
            </a:r>
            <a:br>
              <a:rPr lang="en-US" sz="4400" b="1" dirty="0"/>
            </a:b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6673" y="1215737"/>
            <a:ext cx="3602182" cy="2320637"/>
          </a:xfrm>
        </p:spPr>
        <p:txBody>
          <a:bodyPr/>
          <a:lstStyle/>
          <a:p>
            <a:pPr marL="438150" lvl="0" indent="-285750">
              <a:buFont typeface="Arial" pitchFamily="34" charset="0"/>
              <a:buChar char="•"/>
            </a:pPr>
            <a:r>
              <a:rPr lang="en-US" sz="1400" dirty="0" smtClean="0"/>
              <a:t>U </a:t>
            </a:r>
            <a:r>
              <a:rPr lang="en-US" sz="1400" dirty="0"/>
              <a:t>Oracle </a:t>
            </a:r>
            <a:r>
              <a:rPr lang="en-US" sz="1400" dirty="0" err="1"/>
              <a:t>bazi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, </a:t>
            </a:r>
            <a:r>
              <a:rPr lang="en-US" sz="1400" dirty="0" err="1"/>
              <a:t>postoji</a:t>
            </a:r>
            <a:r>
              <a:rPr lang="en-US" sz="1400" dirty="0"/>
              <a:t> </a:t>
            </a:r>
            <a:r>
              <a:rPr lang="en-US" sz="1400" dirty="0" err="1"/>
              <a:t>mogućnost</a:t>
            </a:r>
            <a:r>
              <a:rPr lang="en-US" sz="1400" dirty="0"/>
              <a:t> </a:t>
            </a:r>
            <a:r>
              <a:rPr lang="en-US" sz="1400" dirty="0" err="1"/>
              <a:t>deklarisanja</a:t>
            </a:r>
            <a:r>
              <a:rPr lang="en-US" sz="1400" dirty="0"/>
              <a:t> </a:t>
            </a:r>
            <a:r>
              <a:rPr lang="en-US" sz="1400" dirty="0" err="1"/>
              <a:t>markera</a:t>
            </a:r>
            <a:r>
              <a:rPr lang="en-US" sz="1400" dirty="0"/>
              <a:t> u </a:t>
            </a:r>
            <a:r>
              <a:rPr lang="en-US" sz="1400" dirty="0" err="1"/>
              <a:t>okviru</a:t>
            </a:r>
            <a:r>
              <a:rPr lang="en-US" sz="1400" dirty="0"/>
              <a:t> </a:t>
            </a:r>
            <a:r>
              <a:rPr lang="en-US" sz="1400" dirty="0" err="1"/>
              <a:t>transakcije</a:t>
            </a:r>
            <a:r>
              <a:rPr lang="en-US" sz="1400" dirty="0"/>
              <a:t> </a:t>
            </a:r>
            <a:r>
              <a:rPr lang="en-US" sz="1400" dirty="0" err="1"/>
              <a:t>koji</a:t>
            </a:r>
            <a:r>
              <a:rPr lang="en-US" sz="1400" dirty="0"/>
              <a:t> </a:t>
            </a:r>
            <a:r>
              <a:rPr lang="en-US" sz="1400" dirty="0" err="1"/>
              <a:t>omogućava</a:t>
            </a:r>
            <a:r>
              <a:rPr lang="en-US" sz="1400" dirty="0"/>
              <a:t> </a:t>
            </a:r>
            <a:r>
              <a:rPr lang="en-US" sz="1400" dirty="0" err="1"/>
              <a:t>parcijalni</a:t>
            </a:r>
            <a:r>
              <a:rPr lang="en-US" sz="1400" dirty="0"/>
              <a:t> </a:t>
            </a:r>
            <a:r>
              <a:rPr lang="en-US" sz="1400" dirty="0" smtClean="0"/>
              <a:t>rollback</a:t>
            </a:r>
            <a:endParaRPr lang="sr-Latn-RS" sz="1400" dirty="0" smtClean="0"/>
          </a:p>
          <a:p>
            <a:pPr marL="438150" lvl="0" indent="-285750">
              <a:buFont typeface="Arial" pitchFamily="34" charset="0"/>
              <a:buChar char="•"/>
            </a:pPr>
            <a:endParaRPr lang="sr-Latn-RS" sz="1400" dirty="0"/>
          </a:p>
          <a:p>
            <a:pPr marL="438150" lvl="0" indent="-285750">
              <a:buFont typeface="Arial" pitchFamily="34" charset="0"/>
              <a:buChar char="•"/>
            </a:pPr>
            <a:r>
              <a:rPr lang="sr-Latn-RS" sz="1400" dirty="0"/>
              <a:t>R</a:t>
            </a:r>
            <a:r>
              <a:rPr lang="en-US" sz="1400" dirty="0" err="1" smtClean="0"/>
              <a:t>ollback</a:t>
            </a:r>
            <a:r>
              <a:rPr lang="en-US" sz="1400" dirty="0" smtClean="0"/>
              <a:t> </a:t>
            </a:r>
            <a:r>
              <a:rPr lang="en-US" sz="1400" dirty="0"/>
              <a:t>do </a:t>
            </a:r>
            <a:r>
              <a:rPr lang="en-US" sz="1400" dirty="0" err="1"/>
              <a:t>željenog</a:t>
            </a:r>
            <a:r>
              <a:rPr lang="en-US" sz="1400" dirty="0"/>
              <a:t> </a:t>
            </a:r>
            <a:r>
              <a:rPr lang="en-US" sz="1400" i="1" dirty="0"/>
              <a:t>SAVEPOINT-</a:t>
            </a:r>
            <a:r>
              <a:rPr lang="en-US" sz="1400" dirty="0"/>
              <a:t>a </a:t>
            </a:r>
            <a:r>
              <a:rPr lang="en-US" sz="1400" dirty="0" err="1"/>
              <a:t>ili</a:t>
            </a:r>
            <a:r>
              <a:rPr lang="en-US" sz="1400" dirty="0"/>
              <a:t> </a:t>
            </a:r>
            <a:r>
              <a:rPr lang="en-US" sz="1400" dirty="0" err="1"/>
              <a:t>skroz</a:t>
            </a:r>
            <a:r>
              <a:rPr lang="en-US" sz="1400" dirty="0"/>
              <a:t> do </a:t>
            </a:r>
            <a:r>
              <a:rPr lang="en-US" sz="1400" dirty="0" err="1"/>
              <a:t>početka</a:t>
            </a:r>
            <a:r>
              <a:rPr lang="en-US" sz="1400" dirty="0"/>
              <a:t> </a:t>
            </a:r>
            <a:r>
              <a:rPr lang="en-US" sz="1400" dirty="0" err="1"/>
              <a:t>transakcije</a:t>
            </a:r>
            <a:endParaRPr lang="en-US" sz="1400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41729" y="1258713"/>
            <a:ext cx="3990975" cy="342963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21" y="2911322"/>
            <a:ext cx="3469833" cy="21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PLANIRANJE TRANSAKCIJA</a:t>
            </a:r>
            <a:endParaRPr sz="44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6418" y="1323109"/>
            <a:ext cx="8555182" cy="3248891"/>
          </a:xfrm>
        </p:spPr>
        <p:txBody>
          <a:bodyPr/>
          <a:lstStyle/>
          <a:p>
            <a:pPr marL="438150" lvl="0" indent="-285750">
              <a:buFont typeface="Arial" pitchFamily="34" charset="0"/>
              <a:buChar char="•"/>
            </a:pPr>
            <a:r>
              <a:rPr lang="en-US" sz="1400" dirty="0"/>
              <a:t>Oracle DBMS </a:t>
            </a:r>
            <a:r>
              <a:rPr lang="en-US" sz="1400" dirty="0" err="1"/>
              <a:t>vidi</a:t>
            </a:r>
            <a:r>
              <a:rPr lang="en-US" sz="1400" dirty="0"/>
              <a:t> </a:t>
            </a:r>
            <a:r>
              <a:rPr lang="en-US" sz="1400" dirty="0" err="1"/>
              <a:t>transakcije</a:t>
            </a:r>
            <a:r>
              <a:rPr lang="en-US" sz="1400" dirty="0"/>
              <a:t> </a:t>
            </a:r>
            <a:r>
              <a:rPr lang="en-US" sz="1400" dirty="0" err="1"/>
              <a:t>kao</a:t>
            </a:r>
            <a:r>
              <a:rPr lang="en-US" sz="1400" dirty="0"/>
              <a:t> </a:t>
            </a:r>
            <a:r>
              <a:rPr lang="en-US" sz="1400" dirty="0" err="1"/>
              <a:t>seriju</a:t>
            </a:r>
            <a:r>
              <a:rPr lang="en-US" sz="1400" dirty="0"/>
              <a:t>, </a:t>
            </a:r>
            <a:r>
              <a:rPr lang="en-US" sz="1400" dirty="0" err="1"/>
              <a:t>ili</a:t>
            </a:r>
            <a:r>
              <a:rPr lang="en-US" sz="1400" dirty="0"/>
              <a:t> </a:t>
            </a:r>
            <a:r>
              <a:rPr lang="en-US" sz="1400" dirty="0" err="1"/>
              <a:t>spisak</a:t>
            </a:r>
            <a:r>
              <a:rPr lang="en-US" sz="1400" dirty="0"/>
              <a:t> (</a:t>
            </a:r>
            <a:r>
              <a:rPr lang="en-US" sz="1400" dirty="0" err="1"/>
              <a:t>listu</a:t>
            </a:r>
            <a:r>
              <a:rPr lang="en-US" sz="1400" dirty="0"/>
              <a:t>), </a:t>
            </a:r>
            <a:r>
              <a:rPr lang="en-US" sz="1400" dirty="0" err="1" smtClean="0"/>
              <a:t>akcija</a:t>
            </a:r>
            <a:endParaRPr lang="sr-Latn-RS" sz="1400" dirty="0" smtClean="0"/>
          </a:p>
          <a:p>
            <a:pPr marL="152400" lvl="0" indent="0">
              <a:buNone/>
            </a:pPr>
            <a:endParaRPr lang="sr-Latn-RS" sz="1400" dirty="0"/>
          </a:p>
          <a:p>
            <a:pPr marL="438150" lvl="0" indent="-285750">
              <a:buFont typeface="Arial" pitchFamily="34" charset="0"/>
              <a:buChar char="•"/>
            </a:pPr>
            <a:r>
              <a:rPr lang="en-US" sz="1400" dirty="0" err="1"/>
              <a:t>Vremensko</a:t>
            </a:r>
            <a:r>
              <a:rPr lang="en-US" sz="1400" dirty="0"/>
              <a:t> </a:t>
            </a:r>
            <a:r>
              <a:rPr lang="en-US" sz="1400" dirty="0" err="1"/>
              <a:t>planiranje</a:t>
            </a:r>
            <a:r>
              <a:rPr lang="en-US" sz="1400" dirty="0"/>
              <a:t> je </a:t>
            </a:r>
            <a:r>
              <a:rPr lang="en-US" sz="1400" dirty="0" err="1"/>
              <a:t>spisak</a:t>
            </a:r>
            <a:r>
              <a:rPr lang="en-US" sz="1400" dirty="0"/>
              <a:t> </a:t>
            </a:r>
            <a:r>
              <a:rPr lang="en-US" sz="1400" dirty="0" err="1"/>
              <a:t>akcija</a:t>
            </a:r>
            <a:r>
              <a:rPr lang="en-US" sz="1400" dirty="0"/>
              <a:t> ( </a:t>
            </a:r>
            <a:r>
              <a:rPr lang="en-US" sz="1400" dirty="0" err="1"/>
              <a:t>čitanja</a:t>
            </a:r>
            <a:r>
              <a:rPr lang="en-US" sz="1400" dirty="0"/>
              <a:t>, </a:t>
            </a:r>
            <a:r>
              <a:rPr lang="en-US" sz="1400" dirty="0" err="1"/>
              <a:t>upisivanja</a:t>
            </a:r>
            <a:r>
              <a:rPr lang="en-US" sz="1400" dirty="0"/>
              <a:t>, </a:t>
            </a:r>
            <a:r>
              <a:rPr lang="en-US" sz="1400" dirty="0" err="1"/>
              <a:t>prekidanja</a:t>
            </a:r>
            <a:r>
              <a:rPr lang="en-US" sz="1400" dirty="0"/>
              <a:t> </a:t>
            </a:r>
            <a:r>
              <a:rPr lang="en-US" sz="1400" dirty="0" err="1"/>
              <a:t>ili</a:t>
            </a:r>
            <a:r>
              <a:rPr lang="en-US" sz="1400" dirty="0"/>
              <a:t> </a:t>
            </a:r>
            <a:r>
              <a:rPr lang="en-US" sz="1400" dirty="0" err="1"/>
              <a:t>potvrđivanja</a:t>
            </a:r>
            <a:r>
              <a:rPr lang="en-US" sz="1400" dirty="0"/>
              <a:t>) </a:t>
            </a:r>
            <a:r>
              <a:rPr lang="en-US" sz="1400" dirty="0" err="1"/>
              <a:t>iz</a:t>
            </a:r>
            <a:r>
              <a:rPr lang="en-US" sz="1400" dirty="0"/>
              <a:t> </a:t>
            </a:r>
            <a:r>
              <a:rPr lang="en-US" sz="1400" dirty="0" err="1"/>
              <a:t>skupa</a:t>
            </a:r>
            <a:r>
              <a:rPr lang="en-US" sz="1400" dirty="0"/>
              <a:t> </a:t>
            </a:r>
            <a:r>
              <a:rPr lang="en-US" sz="1400" dirty="0" err="1" smtClean="0"/>
              <a:t>transakcija</a:t>
            </a:r>
            <a:endParaRPr lang="sr-Latn-RS" sz="1600" dirty="0"/>
          </a:p>
          <a:p>
            <a:pPr marL="4095750" lvl="8" indent="-285750">
              <a:buFont typeface="Wingdings" pitchFamily="2" charset="2"/>
              <a:buChar char="v"/>
            </a:pPr>
            <a:r>
              <a:rPr lang="en-US" sz="1200" dirty="0"/>
              <a:t>RT(O) </a:t>
            </a:r>
            <a:r>
              <a:rPr lang="en-US" sz="1200" dirty="0" err="1"/>
              <a:t>predstavlja</a:t>
            </a:r>
            <a:r>
              <a:rPr lang="en-US" sz="1200" dirty="0"/>
              <a:t> </a:t>
            </a:r>
            <a:r>
              <a:rPr lang="en-US" sz="1200" dirty="0" err="1"/>
              <a:t>akciju</a:t>
            </a:r>
            <a:r>
              <a:rPr lang="en-US" sz="1200" dirty="0"/>
              <a:t> </a:t>
            </a:r>
            <a:r>
              <a:rPr lang="en-US" sz="1200" dirty="0" err="1"/>
              <a:t>transakcije</a:t>
            </a:r>
            <a:r>
              <a:rPr lang="en-US" sz="1200" dirty="0"/>
              <a:t> T </a:t>
            </a:r>
            <a:r>
              <a:rPr lang="en-US" sz="1200" dirty="0" err="1"/>
              <a:t>koja</a:t>
            </a:r>
            <a:r>
              <a:rPr lang="en-US" sz="1200" dirty="0"/>
              <a:t> </a:t>
            </a:r>
            <a:r>
              <a:rPr lang="en-US" sz="1200" dirty="0" err="1"/>
              <a:t>čita</a:t>
            </a:r>
            <a:r>
              <a:rPr lang="en-US" sz="1200" dirty="0"/>
              <a:t> </a:t>
            </a:r>
            <a:r>
              <a:rPr lang="en-US" sz="1200" dirty="0" err="1"/>
              <a:t>objekat</a:t>
            </a:r>
            <a:r>
              <a:rPr lang="en-US" sz="1200" dirty="0"/>
              <a:t> O,</a:t>
            </a:r>
          </a:p>
          <a:p>
            <a:pPr marL="4095750" lvl="8" indent="-285750">
              <a:buFont typeface="Wingdings" pitchFamily="2" charset="2"/>
              <a:buChar char="v"/>
            </a:pPr>
            <a:r>
              <a:rPr lang="en-US" sz="1200" dirty="0"/>
              <a:t>WT(O) </a:t>
            </a:r>
            <a:r>
              <a:rPr lang="en-US" sz="1200" dirty="0" err="1"/>
              <a:t>predstavlja</a:t>
            </a:r>
            <a:r>
              <a:rPr lang="en-US" sz="1200" dirty="0"/>
              <a:t> </a:t>
            </a:r>
            <a:r>
              <a:rPr lang="en-US" sz="1200" dirty="0" err="1"/>
              <a:t>akciju</a:t>
            </a:r>
            <a:r>
              <a:rPr lang="en-US" sz="1200" dirty="0"/>
              <a:t> </a:t>
            </a:r>
            <a:r>
              <a:rPr lang="en-US" sz="1200" dirty="0" err="1"/>
              <a:t>transakcije</a:t>
            </a:r>
            <a:r>
              <a:rPr lang="en-US" sz="1200" dirty="0"/>
              <a:t> T </a:t>
            </a:r>
            <a:r>
              <a:rPr lang="en-US" sz="1200" dirty="0" err="1"/>
              <a:t>koja</a:t>
            </a:r>
            <a:r>
              <a:rPr lang="en-US" sz="1200" dirty="0"/>
              <a:t> </a:t>
            </a:r>
            <a:r>
              <a:rPr lang="en-US" sz="1200" dirty="0" err="1"/>
              <a:t>upisuje</a:t>
            </a:r>
            <a:r>
              <a:rPr lang="en-US" sz="1200" dirty="0"/>
              <a:t> </a:t>
            </a:r>
            <a:r>
              <a:rPr lang="en-US" sz="1200" dirty="0" err="1"/>
              <a:t>objekat</a:t>
            </a:r>
            <a:r>
              <a:rPr lang="en-US" sz="1200" dirty="0"/>
              <a:t> </a:t>
            </a:r>
            <a:r>
              <a:rPr lang="en-US" sz="1200" dirty="0" smtClean="0"/>
              <a:t>O</a:t>
            </a:r>
            <a:endParaRPr lang="en-US" sz="1200" dirty="0"/>
          </a:p>
          <a:p>
            <a:pPr marL="3638550" lvl="7" indent="-285750">
              <a:buFont typeface="Arial" pitchFamily="34" charset="0"/>
              <a:buChar char="•"/>
            </a:pPr>
            <a:r>
              <a:rPr lang="en-US" sz="1600" dirty="0" err="1"/>
              <a:t>Vremensko</a:t>
            </a:r>
            <a:r>
              <a:rPr lang="en-US" sz="1600" dirty="0"/>
              <a:t> </a:t>
            </a:r>
            <a:r>
              <a:rPr lang="en-US" sz="1600" dirty="0" err="1"/>
              <a:t>planiranje</a:t>
            </a:r>
            <a:r>
              <a:rPr lang="en-US" sz="1600" dirty="0"/>
              <a:t> u </a:t>
            </a:r>
            <a:r>
              <a:rPr lang="en-US" sz="1600" dirty="0" err="1"/>
              <a:t>ovoj</a:t>
            </a:r>
            <a:r>
              <a:rPr lang="en-US" sz="1600" dirty="0"/>
              <a:t> table ne </a:t>
            </a:r>
            <a:r>
              <a:rPr lang="en-US" sz="1600" dirty="0" err="1"/>
              <a:t>sadrži</a:t>
            </a:r>
            <a:r>
              <a:rPr lang="en-US" sz="1600" dirty="0"/>
              <a:t> </a:t>
            </a:r>
            <a:r>
              <a:rPr lang="en-US" sz="1600" dirty="0" err="1"/>
              <a:t>prekid</a:t>
            </a:r>
            <a:r>
              <a:rPr lang="en-US" sz="1600" dirty="0"/>
              <a:t> </a:t>
            </a:r>
            <a:r>
              <a:rPr lang="en-US" sz="1600" dirty="0" err="1"/>
              <a:t>ili</a:t>
            </a:r>
            <a:r>
              <a:rPr lang="en-US" sz="1600" dirty="0"/>
              <a:t> </a:t>
            </a:r>
            <a:r>
              <a:rPr lang="en-US" sz="1600" dirty="0" err="1"/>
              <a:t>potvrđivanje</a:t>
            </a:r>
            <a:r>
              <a:rPr lang="en-US" sz="1600" dirty="0"/>
              <a:t> </a:t>
            </a:r>
            <a:r>
              <a:rPr lang="en-US" sz="1600" dirty="0" err="1"/>
              <a:t>akcija</a:t>
            </a:r>
            <a:r>
              <a:rPr lang="en-US" sz="1600" dirty="0"/>
              <a:t> </a:t>
            </a:r>
            <a:r>
              <a:rPr lang="en-US" sz="1600" dirty="0" err="1"/>
              <a:t>za</a:t>
            </a:r>
            <a:r>
              <a:rPr lang="en-US" sz="1600" dirty="0"/>
              <a:t> </a:t>
            </a:r>
            <a:r>
              <a:rPr lang="en-US" sz="1600" dirty="0" err="1"/>
              <a:t>bilo</a:t>
            </a:r>
            <a:r>
              <a:rPr lang="en-US" sz="1600" dirty="0"/>
              <a:t> </a:t>
            </a:r>
            <a:r>
              <a:rPr lang="en-US" sz="1600" dirty="0" err="1"/>
              <a:t>koju</a:t>
            </a:r>
            <a:r>
              <a:rPr lang="en-US" sz="1600" dirty="0"/>
              <a:t> </a:t>
            </a:r>
            <a:r>
              <a:rPr lang="en-US" sz="1600" dirty="0" err="1"/>
              <a:t>transakciju</a:t>
            </a:r>
            <a:endParaRPr lang="sr-Latn-RS" sz="1600" dirty="0"/>
          </a:p>
          <a:p>
            <a:pPr lvl="7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00" y="2731588"/>
            <a:ext cx="2609450" cy="16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6418" y="228601"/>
            <a:ext cx="7970457" cy="4343400"/>
          </a:xfrm>
        </p:spPr>
        <p:txBody>
          <a:bodyPr/>
          <a:lstStyle/>
          <a:p>
            <a:pPr marL="152400" lvl="0" indent="0">
              <a:buNone/>
            </a:pPr>
            <a:endParaRPr lang="sr-Latn-RS" sz="1400" dirty="0" smtClean="0"/>
          </a:p>
          <a:p>
            <a:pPr marL="438150" lvl="0" indent="-285750">
              <a:buFont typeface="Arial" pitchFamily="34" charset="0"/>
              <a:buChar char="•"/>
            </a:pPr>
            <a:r>
              <a:rPr lang="en-US" sz="1400" b="1" dirty="0" err="1" smtClean="0"/>
              <a:t>Kompletno</a:t>
            </a:r>
            <a:r>
              <a:rPr lang="en-US" sz="1400" b="1" dirty="0" smtClean="0"/>
              <a:t> </a:t>
            </a:r>
            <a:r>
              <a:rPr lang="en-US" sz="1400" b="1" dirty="0" err="1"/>
              <a:t>vremensko</a:t>
            </a:r>
            <a:r>
              <a:rPr lang="en-US" sz="1400" b="1" dirty="0"/>
              <a:t> </a:t>
            </a:r>
            <a:r>
              <a:rPr lang="en-US" sz="1400" b="1" dirty="0" err="1"/>
              <a:t>planiranje</a:t>
            </a:r>
            <a:r>
              <a:rPr lang="en-US" sz="1400" b="1" dirty="0"/>
              <a:t> </a:t>
            </a:r>
            <a:r>
              <a:rPr lang="en-US" sz="1400" dirty="0" err="1"/>
              <a:t>mora</a:t>
            </a:r>
            <a:r>
              <a:rPr lang="en-US" sz="1400" dirty="0"/>
              <a:t> da </a:t>
            </a:r>
            <a:r>
              <a:rPr lang="en-US" sz="1400" dirty="0" err="1"/>
              <a:t>sadrži</a:t>
            </a:r>
            <a:r>
              <a:rPr lang="en-US" sz="1400" dirty="0"/>
              <a:t> </a:t>
            </a:r>
            <a:r>
              <a:rPr lang="en-US" sz="1400" dirty="0" err="1"/>
              <a:t>sve</a:t>
            </a:r>
            <a:r>
              <a:rPr lang="en-US" sz="1400" dirty="0"/>
              <a:t> </a:t>
            </a:r>
            <a:r>
              <a:rPr lang="en-US" sz="1400" dirty="0" err="1"/>
              <a:t>akcije</a:t>
            </a:r>
            <a:r>
              <a:rPr lang="en-US" sz="1400" dirty="0"/>
              <a:t> </a:t>
            </a:r>
            <a:r>
              <a:rPr lang="en-US" sz="1400" dirty="0" err="1"/>
              <a:t>svih</a:t>
            </a:r>
            <a:r>
              <a:rPr lang="en-US" sz="1400" dirty="0"/>
              <a:t> </a:t>
            </a:r>
            <a:r>
              <a:rPr lang="en-US" sz="1400" dirty="0" err="1"/>
              <a:t>transakcije</a:t>
            </a:r>
            <a:r>
              <a:rPr lang="en-US" sz="1400" dirty="0"/>
              <a:t> </a:t>
            </a:r>
            <a:r>
              <a:rPr lang="en-US" sz="1400" dirty="0" err="1"/>
              <a:t>koje</a:t>
            </a:r>
            <a:r>
              <a:rPr lang="en-US" sz="1400" dirty="0"/>
              <a:t> se </a:t>
            </a:r>
            <a:r>
              <a:rPr lang="en-US" sz="1400" dirty="0" err="1"/>
              <a:t>pojavljuju</a:t>
            </a:r>
            <a:r>
              <a:rPr lang="en-US" sz="1400" dirty="0"/>
              <a:t> u </a:t>
            </a:r>
            <a:r>
              <a:rPr lang="en-US" sz="1400" dirty="0" err="1" smtClean="0"/>
              <a:t>njemu</a:t>
            </a:r>
            <a:endParaRPr lang="sr-Latn-RS" sz="1400" dirty="0" smtClean="0"/>
          </a:p>
          <a:p>
            <a:pPr marL="438150" lvl="0" indent="-285750">
              <a:buFont typeface="Arial" pitchFamily="34" charset="0"/>
              <a:buChar char="•"/>
            </a:pPr>
            <a:endParaRPr lang="sr-Latn-RS" sz="1400" dirty="0"/>
          </a:p>
          <a:p>
            <a:pPr>
              <a:buFont typeface="Arial" pitchFamily="34" charset="0"/>
              <a:buChar char="•"/>
            </a:pPr>
            <a:r>
              <a:rPr lang="en-US" sz="1400" dirty="0" err="1"/>
              <a:t>Ako</a:t>
            </a:r>
            <a:r>
              <a:rPr lang="en-US" sz="1400" dirty="0"/>
              <a:t> se </a:t>
            </a:r>
            <a:r>
              <a:rPr lang="en-US" sz="1400" dirty="0" err="1"/>
              <a:t>akcije</a:t>
            </a:r>
            <a:r>
              <a:rPr lang="en-US" sz="1400" dirty="0"/>
              <a:t> </a:t>
            </a:r>
            <a:r>
              <a:rPr lang="en-US" sz="1400" dirty="0" err="1"/>
              <a:t>različitih</a:t>
            </a:r>
            <a:r>
              <a:rPr lang="en-US" sz="1400" dirty="0"/>
              <a:t> </a:t>
            </a:r>
            <a:r>
              <a:rPr lang="en-US" sz="1400" dirty="0" err="1"/>
              <a:t>transakcija</a:t>
            </a:r>
            <a:r>
              <a:rPr lang="en-US" sz="1400" dirty="0"/>
              <a:t> ne </a:t>
            </a:r>
            <a:r>
              <a:rPr lang="en-US" sz="1400" dirty="0" err="1"/>
              <a:t>prepliću</a:t>
            </a:r>
            <a:r>
              <a:rPr lang="en-US" sz="1400" dirty="0"/>
              <a:t> </a:t>
            </a:r>
            <a:r>
              <a:rPr lang="en-US" sz="1400" dirty="0" err="1"/>
              <a:t>tj</a:t>
            </a:r>
            <a:r>
              <a:rPr lang="en-US" sz="1400" dirty="0"/>
              <a:t>. </a:t>
            </a:r>
            <a:r>
              <a:rPr lang="en-US" sz="1400" dirty="0" err="1"/>
              <a:t>transakcije</a:t>
            </a:r>
            <a:r>
              <a:rPr lang="en-US" sz="1400" dirty="0"/>
              <a:t> se </a:t>
            </a:r>
            <a:r>
              <a:rPr lang="en-US" sz="1400" dirty="0" err="1"/>
              <a:t>izvršavaju</a:t>
            </a:r>
            <a:r>
              <a:rPr lang="en-US" sz="1400" dirty="0"/>
              <a:t> od </a:t>
            </a:r>
            <a:r>
              <a:rPr lang="en-US" sz="1400" dirty="0" err="1"/>
              <a:t>početka</a:t>
            </a:r>
            <a:r>
              <a:rPr lang="en-US" sz="1400" dirty="0"/>
              <a:t> do </a:t>
            </a:r>
            <a:r>
              <a:rPr lang="en-US" sz="1400" dirty="0" err="1"/>
              <a:t>kraja</a:t>
            </a:r>
            <a:r>
              <a:rPr lang="en-US" sz="1400" dirty="0"/>
              <a:t> </a:t>
            </a:r>
            <a:r>
              <a:rPr lang="en-US" sz="1400" dirty="0" err="1"/>
              <a:t>jedna</a:t>
            </a:r>
            <a:r>
              <a:rPr lang="en-US" sz="1400" dirty="0"/>
              <a:t> </a:t>
            </a:r>
            <a:r>
              <a:rPr lang="en-US" sz="1400" dirty="0" err="1"/>
              <a:t>po</a:t>
            </a:r>
            <a:r>
              <a:rPr lang="en-US" sz="1400" dirty="0"/>
              <a:t> </a:t>
            </a:r>
            <a:r>
              <a:rPr lang="en-US" sz="1400" dirty="0" err="1"/>
              <a:t>jedna</a:t>
            </a:r>
            <a:r>
              <a:rPr lang="en-US" sz="1400" dirty="0"/>
              <a:t>, </a:t>
            </a:r>
            <a:r>
              <a:rPr lang="en-US" sz="1400" dirty="0" err="1"/>
              <a:t>takvo</a:t>
            </a:r>
            <a:r>
              <a:rPr lang="en-US" sz="1400" dirty="0"/>
              <a:t> </a:t>
            </a:r>
            <a:r>
              <a:rPr lang="en-US" sz="1400" dirty="0" err="1"/>
              <a:t>vremensko</a:t>
            </a:r>
            <a:r>
              <a:rPr lang="en-US" sz="1400" dirty="0"/>
              <a:t> </a:t>
            </a:r>
            <a:r>
              <a:rPr lang="en-US" sz="1400" dirty="0" err="1"/>
              <a:t>planiranje</a:t>
            </a:r>
            <a:r>
              <a:rPr lang="en-US" sz="1400" dirty="0"/>
              <a:t> </a:t>
            </a:r>
            <a:r>
              <a:rPr lang="en-US" sz="1400" dirty="0" err="1"/>
              <a:t>naziva</a:t>
            </a:r>
            <a:r>
              <a:rPr lang="en-US" sz="1400" dirty="0"/>
              <a:t> </a:t>
            </a:r>
            <a:r>
              <a:rPr lang="en-US" sz="1400" dirty="0" smtClean="0"/>
              <a:t>se.</a:t>
            </a:r>
            <a:r>
              <a:rPr lang="en-US" sz="1400" b="1" dirty="0" smtClean="0"/>
              <a:t> </a:t>
            </a:r>
            <a:r>
              <a:rPr lang="en-US" sz="1400" b="1" dirty="0" err="1"/>
              <a:t>serijsko</a:t>
            </a:r>
            <a:r>
              <a:rPr lang="en-US" sz="1400" b="1" dirty="0"/>
              <a:t> </a:t>
            </a:r>
            <a:r>
              <a:rPr lang="en-US" sz="1400" b="1" dirty="0" err="1" smtClean="0"/>
              <a:t>vrem</a:t>
            </a:r>
            <a:r>
              <a:rPr lang="sr-Latn-RS" sz="1400" b="1" dirty="0" smtClean="0"/>
              <a:t>en</a:t>
            </a:r>
            <a:r>
              <a:rPr lang="en-US" sz="1400" b="1" dirty="0" err="1" smtClean="0"/>
              <a:t>sko</a:t>
            </a:r>
            <a:r>
              <a:rPr lang="en-US" sz="1400" b="1" dirty="0" smtClean="0"/>
              <a:t> </a:t>
            </a:r>
            <a:r>
              <a:rPr lang="en-US" sz="1400" b="1" dirty="0" err="1"/>
              <a:t>planiranje</a:t>
            </a:r>
            <a:endParaRPr lang="en-US" sz="1400" dirty="0"/>
          </a:p>
          <a:p>
            <a:pPr lvl="0">
              <a:buFont typeface="Arial" pitchFamily="34" charset="0"/>
              <a:buChar char="•"/>
            </a:pP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r>
              <a:rPr lang="en-US" sz="1400" dirty="0"/>
              <a:t>Oracle DBMS </a:t>
            </a:r>
            <a:r>
              <a:rPr lang="en-US" sz="1400" dirty="0" err="1"/>
              <a:t>prepliće</a:t>
            </a:r>
            <a:r>
              <a:rPr lang="en-US" sz="1400" dirty="0"/>
              <a:t> </a:t>
            </a:r>
            <a:r>
              <a:rPr lang="en-US" sz="1400" dirty="0" err="1"/>
              <a:t>akcije</a:t>
            </a:r>
            <a:r>
              <a:rPr lang="en-US" sz="1400" dirty="0"/>
              <a:t> </a:t>
            </a:r>
            <a:r>
              <a:rPr lang="en-US" sz="1400" dirty="0" err="1"/>
              <a:t>različitih</a:t>
            </a:r>
            <a:r>
              <a:rPr lang="en-US" sz="1400" dirty="0"/>
              <a:t> </a:t>
            </a:r>
            <a:r>
              <a:rPr lang="en-US" sz="1400" dirty="0" err="1"/>
              <a:t>transakcija</a:t>
            </a:r>
            <a:r>
              <a:rPr lang="en-US" sz="1400" dirty="0"/>
              <a:t> da bi </a:t>
            </a:r>
            <a:r>
              <a:rPr lang="en-US" sz="1400" dirty="0" err="1"/>
              <a:t>povećao</a:t>
            </a:r>
            <a:r>
              <a:rPr lang="en-US" sz="1400" dirty="0"/>
              <a:t> </a:t>
            </a:r>
            <a:r>
              <a:rPr lang="en-US" sz="1400" dirty="0" err="1" smtClean="0"/>
              <a:t>performanse</a:t>
            </a: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en-US" sz="1400" dirty="0" err="1"/>
              <a:t>Konkurento</a:t>
            </a:r>
            <a:r>
              <a:rPr lang="en-US" sz="1400" dirty="0"/>
              <a:t> </a:t>
            </a:r>
            <a:r>
              <a:rPr lang="en-US" sz="1400" dirty="0" err="1"/>
              <a:t>izvršavanje</a:t>
            </a:r>
            <a:r>
              <a:rPr lang="en-US" sz="1400" dirty="0"/>
              <a:t> </a:t>
            </a:r>
            <a:r>
              <a:rPr lang="en-US" sz="1400" dirty="0" err="1"/>
              <a:t>transakcija</a:t>
            </a:r>
            <a:r>
              <a:rPr lang="en-US" sz="1400" dirty="0"/>
              <a:t> </a:t>
            </a:r>
            <a:r>
              <a:rPr lang="en-US" sz="1400" dirty="0" err="1"/>
              <a:t>može</a:t>
            </a:r>
            <a:r>
              <a:rPr lang="en-US" sz="1400" dirty="0"/>
              <a:t> </a:t>
            </a:r>
            <a:r>
              <a:rPr lang="en-US" sz="1400" dirty="0" err="1"/>
              <a:t>dovesti</a:t>
            </a:r>
            <a:r>
              <a:rPr lang="en-US" sz="1400" dirty="0"/>
              <a:t> do </a:t>
            </a:r>
            <a:r>
              <a:rPr lang="en-US" sz="1400" dirty="0" err="1"/>
              <a:t>nekih</a:t>
            </a:r>
            <a:r>
              <a:rPr lang="en-US" sz="1400" dirty="0"/>
              <a:t> </a:t>
            </a:r>
            <a:r>
              <a:rPr lang="en-US" sz="1400" dirty="0" err="1"/>
              <a:t>anomalija</a:t>
            </a:r>
            <a:r>
              <a:rPr lang="en-US" sz="1400" dirty="0"/>
              <a:t> </a:t>
            </a:r>
            <a:r>
              <a:rPr lang="en-US" sz="1400" dirty="0" err="1"/>
              <a:t>koje</a:t>
            </a:r>
            <a:r>
              <a:rPr lang="en-US" sz="1400" dirty="0"/>
              <a:t> </a:t>
            </a:r>
            <a:r>
              <a:rPr lang="en-US" sz="1400" dirty="0" err="1"/>
              <a:t>mogu</a:t>
            </a:r>
            <a:r>
              <a:rPr lang="en-US" sz="1400" dirty="0"/>
              <a:t> </a:t>
            </a:r>
            <a:r>
              <a:rPr lang="en-US" sz="1400" dirty="0" err="1"/>
              <a:t>ostaviti</a:t>
            </a:r>
            <a:r>
              <a:rPr lang="en-US" sz="1400" dirty="0"/>
              <a:t> </a:t>
            </a:r>
            <a:r>
              <a:rPr lang="en-US" sz="1400" dirty="0" err="1"/>
              <a:t>bazu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u </a:t>
            </a:r>
            <a:r>
              <a:rPr lang="en-US" sz="1400" dirty="0" err="1"/>
              <a:t>nekonzistentnom</a:t>
            </a:r>
            <a:r>
              <a:rPr lang="en-US" sz="1400" dirty="0"/>
              <a:t> </a:t>
            </a:r>
            <a:r>
              <a:rPr lang="en-US" sz="1400" dirty="0" err="1" smtClean="0"/>
              <a:t>stanju</a:t>
            </a: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en-US" sz="1400" dirty="0" err="1"/>
              <a:t>Kada</a:t>
            </a:r>
            <a:r>
              <a:rPr lang="en-US" sz="1400" dirty="0"/>
              <a:t> </a:t>
            </a:r>
            <a:r>
              <a:rPr lang="en-US" sz="1400" dirty="0" err="1"/>
              <a:t>imamo</a:t>
            </a:r>
            <a:r>
              <a:rPr lang="en-US" sz="1400" dirty="0"/>
              <a:t> </a:t>
            </a:r>
            <a:r>
              <a:rPr lang="en-US" sz="1400" dirty="0" err="1"/>
              <a:t>dve</a:t>
            </a:r>
            <a:r>
              <a:rPr lang="en-US" sz="1400" dirty="0"/>
              <a:t> </a:t>
            </a:r>
            <a:r>
              <a:rPr lang="en-US" sz="1400" dirty="0" err="1"/>
              <a:t>potvrđene</a:t>
            </a:r>
            <a:r>
              <a:rPr lang="en-US" sz="1400" dirty="0"/>
              <a:t> (commit-</a:t>
            </a:r>
            <a:r>
              <a:rPr lang="en-US" sz="1400" dirty="0" err="1"/>
              <a:t>ovane</a:t>
            </a:r>
            <a:r>
              <a:rPr lang="en-US" sz="1400" dirty="0"/>
              <a:t>) </a:t>
            </a:r>
            <a:r>
              <a:rPr lang="en-US" sz="1400" dirty="0" err="1"/>
              <a:t>transakcije</a:t>
            </a:r>
            <a:r>
              <a:rPr lang="en-US" sz="1400" dirty="0"/>
              <a:t>, </a:t>
            </a:r>
            <a:r>
              <a:rPr lang="en-US" sz="1400" dirty="0" err="1"/>
              <a:t>koje</a:t>
            </a:r>
            <a:r>
              <a:rPr lang="en-US" sz="1400" dirty="0"/>
              <a:t> bi </a:t>
            </a:r>
            <a:r>
              <a:rPr lang="en-US" sz="1400" dirty="0" err="1"/>
              <a:t>mogle</a:t>
            </a:r>
            <a:r>
              <a:rPr lang="en-US" sz="1400" dirty="0"/>
              <a:t> da se </a:t>
            </a:r>
            <a:r>
              <a:rPr lang="en-US" sz="1400" dirty="0" err="1"/>
              <a:t>izvedu</a:t>
            </a:r>
            <a:r>
              <a:rPr lang="en-US" sz="1400" dirty="0"/>
              <a:t> </a:t>
            </a:r>
            <a:r>
              <a:rPr lang="en-US" sz="1400" dirty="0" err="1"/>
              <a:t>nad</a:t>
            </a:r>
            <a:r>
              <a:rPr lang="en-US" sz="1400" dirty="0"/>
              <a:t> </a:t>
            </a:r>
            <a:r>
              <a:rPr lang="en-US" sz="1400" dirty="0" err="1"/>
              <a:t>konzistentnom</a:t>
            </a:r>
            <a:r>
              <a:rPr lang="en-US" sz="1400" dirty="0"/>
              <a:t> </a:t>
            </a:r>
            <a:r>
              <a:rPr lang="en-US" sz="1400" dirty="0" err="1"/>
              <a:t>bazom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</a:t>
            </a:r>
            <a:r>
              <a:rPr lang="en-US" sz="1400" dirty="0" err="1"/>
              <a:t>postoje</a:t>
            </a:r>
            <a:r>
              <a:rPr lang="en-US" sz="1400" dirty="0"/>
              <a:t> tri </a:t>
            </a:r>
            <a:r>
              <a:rPr lang="en-US" sz="1400" dirty="0" err="1"/>
              <a:t>slučaja</a:t>
            </a:r>
            <a:r>
              <a:rPr lang="en-US" sz="1400" dirty="0"/>
              <a:t> </a:t>
            </a:r>
            <a:r>
              <a:rPr lang="en-US" sz="1400" dirty="0" err="1"/>
              <a:t>anomalija</a:t>
            </a:r>
            <a:r>
              <a:rPr lang="en-US" sz="1400" dirty="0" smtClean="0"/>
              <a:t>:</a:t>
            </a:r>
            <a:endParaRPr lang="sr-Latn-RS" sz="1400" dirty="0" smtClean="0"/>
          </a:p>
          <a:p>
            <a:pPr lvl="2">
              <a:buFont typeface="Arial" pitchFamily="34" charset="0"/>
              <a:buChar char="•"/>
            </a:pPr>
            <a:r>
              <a:rPr lang="en-US" dirty="0"/>
              <a:t>write-read (WR) </a:t>
            </a:r>
            <a:endParaRPr lang="sr-Latn-R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/>
              <a:t>read-write (RW) </a:t>
            </a:r>
            <a:endParaRPr lang="sr-Latn-R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/>
              <a:t>write-write (WW) </a:t>
            </a:r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54" y="3547159"/>
            <a:ext cx="2281824" cy="13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558</Words>
  <Application>Microsoft Office PowerPoint</Application>
  <PresentationFormat>On-screen Show (16:9)</PresentationFormat>
  <Paragraphs>105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Raleway ExtraBold</vt:lpstr>
      <vt:lpstr>Raleway Black</vt:lpstr>
      <vt:lpstr>Muli</vt:lpstr>
      <vt:lpstr>Oswald</vt:lpstr>
      <vt:lpstr>Wingdings</vt:lpstr>
      <vt:lpstr>Open Sans</vt:lpstr>
      <vt:lpstr>Cybersecurity Agency by Slidesgo</vt:lpstr>
      <vt:lpstr>OBRADA TRANSAKCIJA, PLANOVI IZVRŠAVANJA TRANSAKCIJA, IZOLACIJA I ZAKLJUČAVANJE KOD ORACLE DBMS-A</vt:lpstr>
      <vt:lpstr>TRANSAKCIJA</vt:lpstr>
      <vt:lpstr>ACID SVOJSTVA</vt:lpstr>
      <vt:lpstr>POČETAK TRANSAKCIJE </vt:lpstr>
      <vt:lpstr>KRAJ TRANSAKCIJE </vt:lpstr>
      <vt:lpstr>PowerPoint Presentation</vt:lpstr>
      <vt:lpstr>SAVEPOINT U TRANSAKCIJAMA </vt:lpstr>
      <vt:lpstr>PLANIRANJE TRANSAKCIJA</vt:lpstr>
      <vt:lpstr>PowerPoint Presentation</vt:lpstr>
      <vt:lpstr>IZOLACIJA</vt:lpstr>
      <vt:lpstr>ZAKLJUČAVANJE</vt:lpstr>
      <vt:lpstr>DEADLOCK</vt:lpstr>
      <vt:lpstr>DML ZAKLJUČAVANJA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OBRADA TRANSAKCIJA, PLANOVI IZVRŠAVANJA TRANSAKCIJA, IZOLACIJA I ZAKLJUČAVANJE KOD ORACLE DBMS-A</dc:title>
  <cp:lastModifiedBy>Bojana</cp:lastModifiedBy>
  <cp:revision>21</cp:revision>
  <dcterms:modified xsi:type="dcterms:W3CDTF">2022-06-23T12:09:37Z</dcterms:modified>
</cp:coreProperties>
</file>